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52"/>
  </p:notesMasterIdLst>
  <p:sldIdLst>
    <p:sldId id="256" r:id="rId2"/>
    <p:sldId id="257" r:id="rId3"/>
    <p:sldId id="262" r:id="rId4"/>
    <p:sldId id="263" r:id="rId5"/>
    <p:sldId id="268" r:id="rId6"/>
    <p:sldId id="264" r:id="rId7"/>
    <p:sldId id="269" r:id="rId8"/>
    <p:sldId id="270" r:id="rId9"/>
    <p:sldId id="271" r:id="rId10"/>
    <p:sldId id="280" r:id="rId11"/>
    <p:sldId id="266" r:id="rId12"/>
    <p:sldId id="267" r:id="rId13"/>
    <p:sldId id="272" r:id="rId14"/>
    <p:sldId id="274" r:id="rId15"/>
    <p:sldId id="276" r:id="rId16"/>
    <p:sldId id="265" r:id="rId17"/>
    <p:sldId id="278" r:id="rId18"/>
    <p:sldId id="279" r:id="rId19"/>
    <p:sldId id="258" r:id="rId20"/>
    <p:sldId id="281" r:id="rId21"/>
    <p:sldId id="282" r:id="rId22"/>
    <p:sldId id="277" r:id="rId23"/>
    <p:sldId id="284" r:id="rId24"/>
    <p:sldId id="283" r:id="rId25"/>
    <p:sldId id="286" r:id="rId26"/>
    <p:sldId id="285" r:id="rId27"/>
    <p:sldId id="287" r:id="rId28"/>
    <p:sldId id="291" r:id="rId29"/>
    <p:sldId id="292" r:id="rId30"/>
    <p:sldId id="288" r:id="rId31"/>
    <p:sldId id="293" r:id="rId32"/>
    <p:sldId id="259" r:id="rId33"/>
    <p:sldId id="260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297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273" r:id="rId5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72" autoAdjust="0"/>
    <p:restoredTop sz="84368" autoAdjust="0"/>
  </p:normalViewPr>
  <p:slideViewPr>
    <p:cSldViewPr snapToGrid="0">
      <p:cViewPr varScale="1">
        <p:scale>
          <a:sx n="98" d="100"/>
          <a:sy n="98" d="100"/>
        </p:scale>
        <p:origin x="7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327351-3BFE-46C5-B5DD-8F58AED59B4E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AAC502-573D-40E5-92E5-BB3F8B4B78A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59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מסר</a:t>
            </a:r>
            <a:r>
              <a:rPr lang="he-IL" baseline="0" dirty="0" smtClean="0"/>
              <a:t> – </a:t>
            </a:r>
            <a:r>
              <a:rPr lang="en-US" baseline="0" dirty="0" smtClean="0"/>
              <a:t>Respect the data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12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093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438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האלו</a:t>
            </a:r>
            <a:r>
              <a:rPr lang="he-IL" baseline="0" dirty="0" smtClean="0"/>
              <a:t> שמסומנים באיזוטופ הכבד הם ארגינין (</a:t>
            </a:r>
            <a:r>
              <a:rPr lang="en-US" baseline="0" dirty="0" smtClean="0"/>
              <a:t>R</a:t>
            </a:r>
            <a:r>
              <a:rPr lang="he-IL" baseline="0" dirty="0" smtClean="0"/>
              <a:t>) או </a:t>
            </a:r>
            <a:r>
              <a:rPr lang="he-IL" baseline="0" dirty="0" err="1" smtClean="0"/>
              <a:t>ליזין</a:t>
            </a:r>
            <a:r>
              <a:rPr lang="he-IL" baseline="0" dirty="0" smtClean="0"/>
              <a:t> (</a:t>
            </a:r>
            <a:r>
              <a:rPr lang="en-US" baseline="0" dirty="0" smtClean="0"/>
              <a:t>K</a:t>
            </a:r>
            <a:r>
              <a:rPr lang="he-IL" baseline="0" dirty="0" smtClean="0"/>
              <a:t>) ואלו גם המקומות שבהם נעשה החיתוך. זה מאד מקל את החיפוש לזהות של </a:t>
            </a:r>
            <a:r>
              <a:rPr lang="he-IL" baseline="0" dirty="0" err="1" smtClean="0"/>
              <a:t>הפפטיד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smtClean="0"/>
              <a:t>חוץ מזה זה מבטיח שכל </a:t>
            </a:r>
            <a:r>
              <a:rPr lang="he-IL" baseline="0" dirty="0" err="1" smtClean="0"/>
              <a:t>פפטיד</a:t>
            </a:r>
            <a:r>
              <a:rPr lang="he-IL" baseline="0" dirty="0" smtClean="0"/>
              <a:t> יכיל חומצת אמינו ברת מדידה.</a:t>
            </a:r>
          </a:p>
          <a:p>
            <a:pPr algn="r" rtl="1"/>
            <a:r>
              <a:rPr lang="he-IL" baseline="0" dirty="0" smtClean="0"/>
              <a:t>מנצלים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cleaved peptides</a:t>
            </a:r>
            <a:r>
              <a:rPr lang="he-IL" baseline="0" dirty="0" smtClean="0"/>
              <a:t> לבעיה האמורה.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94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660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871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err="1" smtClean="0"/>
              <a:t>ציקלוהקסמיד</a:t>
            </a:r>
            <a:r>
              <a:rPr lang="he-IL" baseline="0" dirty="0" smtClean="0"/>
              <a:t> מעכב תרגום.</a:t>
            </a:r>
          </a:p>
          <a:p>
            <a:pPr algn="r" rtl="1"/>
            <a:r>
              <a:rPr lang="he-IL" baseline="0" dirty="0" smtClean="0"/>
              <a:t>(אפשר להשיג </a:t>
            </a:r>
            <a:r>
              <a:rPr lang="en-US" baseline="0" dirty="0" smtClean="0"/>
              <a:t>T1/2</a:t>
            </a:r>
            <a:r>
              <a:rPr lang="he-IL" baseline="0" dirty="0" smtClean="0"/>
              <a:t> רק ממנו, אבל עדיף שלא בגלל האפקט הטוקסי)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5545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ה-</a:t>
            </a:r>
            <a:r>
              <a:rPr lang="en-US" dirty="0" smtClean="0"/>
              <a:t>scatter plot</a:t>
            </a:r>
            <a:r>
              <a:rPr lang="he-IL" dirty="0" smtClean="0"/>
              <a:t> מראה שיש </a:t>
            </a:r>
            <a:r>
              <a:rPr lang="en-US" dirty="0" smtClean="0"/>
              <a:t>RNA</a:t>
            </a:r>
            <a:r>
              <a:rPr lang="he-IL" dirty="0" smtClean="0"/>
              <a:t>-ים</a:t>
            </a:r>
            <a:r>
              <a:rPr lang="he-IL" baseline="0" dirty="0" smtClean="0"/>
              <a:t> שהתחלף לגמרי הישן בחדש שעתיים אחרי, ויש כאלו שפחות. ויש גם כמה שחייבים לעשות להם </a:t>
            </a:r>
            <a:r>
              <a:rPr lang="en-US" baseline="0" dirty="0" smtClean="0"/>
              <a:t>exclusion</a:t>
            </a:r>
            <a:r>
              <a:rPr lang="he-IL" baseline="0" dirty="0" smtClean="0"/>
              <a:t> כי ה-</a:t>
            </a:r>
            <a:r>
              <a:rPr lang="en-US" baseline="0" dirty="0" smtClean="0"/>
              <a:t>ratio</a:t>
            </a:r>
            <a:r>
              <a:rPr lang="he-IL" baseline="0" dirty="0" smtClean="0"/>
              <a:t> גדול מ-1!!!</a:t>
            </a:r>
          </a:p>
          <a:p>
            <a:pPr algn="r" rtl="1"/>
            <a:r>
              <a:rPr lang="he-IL" dirty="0" smtClean="0"/>
              <a:t>המשוואה – אותו הדבר כמו עם החלבונים אבל בנקודה</a:t>
            </a:r>
            <a:r>
              <a:rPr lang="he-IL" baseline="0" dirty="0" smtClean="0"/>
              <a:t> יחידה (קל לפתח). עם זאת, נשים לב כי יש שימוש ביחסים, מכיוון שהמדידה של ה-</a:t>
            </a:r>
            <a:r>
              <a:rPr lang="en-US" baseline="0" dirty="0" smtClean="0"/>
              <a:t>RNA</a:t>
            </a:r>
            <a:r>
              <a:rPr lang="he-IL" baseline="0" dirty="0" smtClean="0"/>
              <a:t> היא יחסית.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881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Elute</a:t>
            </a:r>
            <a:r>
              <a:rPr lang="he-IL" dirty="0" smtClean="0"/>
              <a:t> (כולל את ה-</a:t>
            </a:r>
            <a:r>
              <a:rPr lang="en-US" dirty="0" smtClean="0"/>
              <a:t>newly synthesized</a:t>
            </a:r>
            <a:r>
              <a:rPr lang="he-IL" dirty="0" smtClean="0"/>
              <a:t>)</a:t>
            </a:r>
          </a:p>
          <a:p>
            <a:pPr algn="r" rtl="1"/>
            <a:r>
              <a:rPr lang="en-US" dirty="0" smtClean="0"/>
              <a:t>LOWESS =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locally weighted scatterplot smoothing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סוג של שיטת רגרסיה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לא פרמטרית.</a:t>
            </a:r>
            <a:endParaRPr lang="en-US" b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851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b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764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spiked-in standard proteins</a:t>
            </a:r>
            <a:r>
              <a:rPr lang="he-IL" dirty="0" smtClean="0"/>
              <a:t> – קרוי </a:t>
            </a:r>
            <a:r>
              <a:rPr lang="en-US" dirty="0" smtClean="0"/>
              <a:t>UPS2</a:t>
            </a:r>
            <a:r>
              <a:rPr lang="he-IL" dirty="0" smtClean="0"/>
              <a:t>. חשוב שיכיל חלבונים</a:t>
            </a:r>
            <a:r>
              <a:rPr lang="he-IL" baseline="0" dirty="0" smtClean="0"/>
              <a:t> בכמויות ידועות ועל פני טווח גדול ומייצג.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863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מסר – שזה </a:t>
            </a:r>
            <a:r>
              <a:rPr lang="en-US" dirty="0" smtClean="0"/>
              <a:t>data</a:t>
            </a:r>
            <a:r>
              <a:rPr lang="he-IL" dirty="0" smtClean="0"/>
              <a:t> חדש ושימושי.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5712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</a:t>
            </a:r>
            <a:r>
              <a:rPr lang="en-US" baseline="0" dirty="0" smtClean="0"/>
              <a:t> mRNA concentration</a:t>
            </a:r>
            <a:r>
              <a:rPr lang="he-IL" baseline="0" dirty="0" smtClean="0"/>
              <a:t> – למעשה החלק ה-</a:t>
            </a:r>
            <a:r>
              <a:rPr lang="en-US" baseline="0" dirty="0" err="1" smtClean="0"/>
              <a:t>Polyadenylated</a:t>
            </a:r>
            <a:r>
              <a:rPr lang="he-IL" baseline="0" dirty="0" smtClean="0"/>
              <a:t>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1886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Nanostring</a:t>
            </a:r>
            <a:r>
              <a:rPr lang="he-IL" dirty="0" smtClean="0"/>
              <a:t>-</a:t>
            </a:r>
            <a:r>
              <a:rPr lang="he-IL" baseline="0" dirty="0" smtClean="0"/>
              <a:t> שיקוע של חלק מהגנים שמדדנו בניסוי באמצעות נוגדנים ספציפיים וספירה.</a:t>
            </a:r>
          </a:p>
          <a:p>
            <a:r>
              <a:rPr lang="he-IL" baseline="0" dirty="0" smtClean="0"/>
              <a:t>סימולציה של </a:t>
            </a:r>
            <a:r>
              <a:rPr lang="en-US" baseline="0" dirty="0" smtClean="0"/>
              <a:t>f</a:t>
            </a:r>
            <a:r>
              <a:rPr lang="he-IL" baseline="0" dirty="0" smtClean="0"/>
              <a:t> – כאילו הייתה קריאה אחת מכל נקודה אפשרית </a:t>
            </a:r>
            <a:r>
              <a:rPr lang="he-IL" baseline="0" dirty="0" err="1" smtClean="0"/>
              <a:t>בטרנסקריפט</a:t>
            </a:r>
            <a:r>
              <a:rPr lang="he-IL" baseline="0" dirty="0" smtClean="0"/>
              <a:t> (חוץ מה-25 האחרונים)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865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347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העקומות</a:t>
            </a:r>
            <a:r>
              <a:rPr lang="he-IL" baseline="0" dirty="0" smtClean="0"/>
              <a:t> מתחת – באדום ה-</a:t>
            </a:r>
            <a:r>
              <a:rPr lang="en-US" baseline="0" dirty="0" smtClean="0"/>
              <a:t>density</a:t>
            </a:r>
            <a:r>
              <a:rPr lang="he-IL" baseline="0" dirty="0" smtClean="0"/>
              <a:t> עבור גנים שזוהו ברמת החלבון. בשחור עבור כל הגנים.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369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הסרת</a:t>
            </a:r>
            <a:r>
              <a:rPr lang="he-IL" baseline="0" dirty="0" smtClean="0"/>
              <a:t> נקודות פחות עקביות – באופן </a:t>
            </a:r>
            <a:r>
              <a:rPr lang="he-IL" baseline="0" dirty="0" err="1" smtClean="0"/>
              <a:t>קונזיקוטיבי</a:t>
            </a:r>
            <a:r>
              <a:rPr lang="he-IL" baseline="0" dirty="0" smtClean="0"/>
              <a:t> ותוך מעקב אחר הקורלציה. פחות עקביות ביחס ל-</a:t>
            </a:r>
            <a:r>
              <a:rPr lang="en-US" baseline="0" dirty="0" smtClean="0"/>
              <a:t>replicate</a:t>
            </a:r>
            <a:endParaRPr lang="en-US" dirty="0" smtClean="0"/>
          </a:p>
          <a:p>
            <a:r>
              <a:rPr lang="he-IL" dirty="0" smtClean="0"/>
              <a:t>כשעוצרים</a:t>
            </a:r>
            <a:r>
              <a:rPr lang="he-IL" baseline="0" dirty="0" smtClean="0"/>
              <a:t> </a:t>
            </a:r>
            <a:r>
              <a:rPr lang="en-US" baseline="0" dirty="0" smtClean="0"/>
              <a:t>transcription</a:t>
            </a:r>
            <a:r>
              <a:rPr lang="he-IL" baseline="0" dirty="0" smtClean="0"/>
              <a:t>או </a:t>
            </a:r>
            <a:r>
              <a:rPr lang="en-US" baseline="0" dirty="0" smtClean="0"/>
              <a:t>translation</a:t>
            </a:r>
            <a:r>
              <a:rPr lang="he-IL" baseline="0" dirty="0" smtClean="0"/>
              <a:t>ממשיך לדעוך </a:t>
            </a:r>
            <a:r>
              <a:rPr lang="he-IL" baseline="0" dirty="0" err="1" smtClean="0"/>
              <a:t>מעריכית</a:t>
            </a:r>
            <a:r>
              <a:rPr lang="he-IL" baseline="0" dirty="0" smtClean="0"/>
              <a:t> -&gt; מאפשר מדידה.</a:t>
            </a:r>
          </a:p>
          <a:p>
            <a:r>
              <a:rPr lang="he-IL" baseline="0" dirty="0" smtClean="0"/>
              <a:t>עבור חלבונים: באוכלוסיה אחת שגדלה במדיום כבד, לא מטפלים, ובשנייה במדיום הקל מטפלים (ואז בה דעיכה </a:t>
            </a:r>
            <a:r>
              <a:rPr lang="he-IL" baseline="0" dirty="0" err="1" smtClean="0"/>
              <a:t>מעריכית</a:t>
            </a:r>
            <a:r>
              <a:rPr lang="he-IL" baseline="0" dirty="0" smtClean="0"/>
              <a:t>. נקבל </a:t>
            </a:r>
            <a:r>
              <a:rPr lang="en-US" baseline="0" dirty="0" smtClean="0"/>
              <a:t>R(t)=H/L(t)=P0/P0(-</a:t>
            </a:r>
            <a:r>
              <a:rPr lang="en-US" baseline="0" dirty="0" err="1" smtClean="0"/>
              <a:t>kdpt</a:t>
            </a:r>
            <a:r>
              <a:rPr lang="en-US" baseline="0" dirty="0" smtClean="0"/>
              <a:t>)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אבל איך מודדים קבועי </a:t>
            </a:r>
            <a:r>
              <a:rPr lang="en-US" baseline="0" dirty="0" smtClean="0"/>
              <a:t>translation\transcription</a:t>
            </a:r>
            <a:r>
              <a:rPr lang="he-IL" baseline="0" dirty="0" smtClean="0"/>
              <a:t> – מניחים שהריכוז באוכלוסייה במצב יציב בזמן הקצר שבו נותנים את הרעלן ושאין שינוי במספר התאים, ואז שימוש ב-</a:t>
            </a:r>
            <a:r>
              <a:rPr lang="en-US" baseline="0" dirty="0" err="1" smtClean="0"/>
              <a:t>Pss</a:t>
            </a:r>
            <a:r>
              <a:rPr lang="he-IL" baseline="0" dirty="0" smtClean="0"/>
              <a:t> או </a:t>
            </a:r>
            <a:r>
              <a:rPr lang="en-US" baseline="0" dirty="0" err="1" smtClean="0"/>
              <a:t>Rss</a:t>
            </a:r>
            <a:r>
              <a:rPr lang="he-IL" baseline="0" dirty="0" smtClean="0"/>
              <a:t> (הנחת המצב היציב). (אפשר תמיד להשתמש בהנחת המצב היציב, אבל כנראה רוצים להשתמש בזה באותו ניסוי בו השיגו את ה-</a:t>
            </a:r>
            <a:r>
              <a:rPr lang="en-US" baseline="0" dirty="0" err="1" smtClean="0"/>
              <a:t>Kdp</a:t>
            </a:r>
            <a:endParaRPr lang="he-IL" baseline="0" dirty="0" smtClean="0"/>
          </a:p>
          <a:p>
            <a:r>
              <a:rPr lang="he-IL" baseline="0" dirty="0" smtClean="0"/>
              <a:t>עוד בעיה – הגישה טובה כדי לוודא רק חלבונים / </a:t>
            </a:r>
            <a:r>
              <a:rPr lang="en-US" baseline="0" dirty="0" smtClean="0"/>
              <a:t>mRNA</a:t>
            </a:r>
            <a:r>
              <a:rPr lang="he-IL" baseline="0" dirty="0" smtClean="0"/>
              <a:t> עם </a:t>
            </a:r>
            <a:r>
              <a:rPr lang="en-US" baseline="0" dirty="0" smtClean="0"/>
              <a:t>turnover</a:t>
            </a:r>
            <a:r>
              <a:rPr lang="he-IL" baseline="0" dirty="0" smtClean="0"/>
              <a:t> גבוה כי אחר כך אפקט טוקסי.</a:t>
            </a:r>
          </a:p>
          <a:p>
            <a:endParaRPr lang="he-IL" baseline="0" dirty="0" smtClean="0"/>
          </a:p>
          <a:p>
            <a:r>
              <a:rPr lang="he-IL" b="1" baseline="0" dirty="0" smtClean="0"/>
              <a:t>ההערות </a:t>
            </a:r>
            <a:r>
              <a:rPr lang="he-IL" b="0" baseline="0" dirty="0" smtClean="0"/>
              <a:t>– חביבות. אחת מדגישה שצריך חלבונים קצרי חיים בשביל המדידה כי אחרת האפקט הטוקסי משפיע על זמני </a:t>
            </a:r>
            <a:r>
              <a:rPr lang="he-IL" b="0" baseline="0" dirty="0" err="1" smtClean="0"/>
              <a:t>הדגרדציה</a:t>
            </a:r>
            <a:r>
              <a:rPr lang="he-IL" b="0" baseline="0" dirty="0" smtClean="0"/>
              <a:t>.</a:t>
            </a:r>
          </a:p>
          <a:p>
            <a:r>
              <a:rPr lang="he-IL" b="0" baseline="0" dirty="0" smtClean="0"/>
              <a:t>השנייה מדגישה שעם </a:t>
            </a:r>
            <a:r>
              <a:rPr lang="en-US" b="0" baseline="0" dirty="0" err="1" smtClean="0"/>
              <a:t>Actinomycin</a:t>
            </a:r>
            <a:r>
              <a:rPr lang="en-US" b="0" baseline="0" dirty="0" smtClean="0"/>
              <a:t> D</a:t>
            </a:r>
            <a:r>
              <a:rPr lang="he-IL" b="0" baseline="0" dirty="0" smtClean="0"/>
              <a:t> יש ייצוב </a:t>
            </a:r>
            <a:r>
              <a:rPr lang="en-US" b="0" baseline="0" dirty="0" smtClean="0"/>
              <a:t>mRNA</a:t>
            </a:r>
            <a:r>
              <a:rPr lang="he-IL" b="0" baseline="0" dirty="0" smtClean="0"/>
              <a:t> מושרה סטרס שיוצר מראה כאילו קצב הייצור של ה-</a:t>
            </a:r>
            <a:r>
              <a:rPr lang="en-US" b="0" baseline="0" dirty="0" smtClean="0"/>
              <a:t>mRNA</a:t>
            </a:r>
            <a:r>
              <a:rPr lang="he-IL" b="0" baseline="0" dirty="0" smtClean="0"/>
              <a:t>גבוה)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610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שמאל</a:t>
            </a:r>
            <a:r>
              <a:rPr lang="he-IL" baseline="0" dirty="0" smtClean="0"/>
              <a:t> למעלה – </a:t>
            </a:r>
            <a:r>
              <a:rPr lang="he-IL" baseline="0" dirty="0" err="1" smtClean="0"/>
              <a:t>רפליקט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שמאל למטה – הורדת נקודות לא עקביות לא משפרת קורלציות</a:t>
            </a:r>
          </a:p>
          <a:p>
            <a:r>
              <a:rPr lang="he-IL" baseline="0" dirty="0" smtClean="0"/>
              <a:t>ימין – </a:t>
            </a:r>
            <a:r>
              <a:rPr lang="he-IL" baseline="0" dirty="0" err="1" smtClean="0"/>
              <a:t>ולידציות</a:t>
            </a:r>
            <a:r>
              <a:rPr lang="he-IL" baseline="0" dirty="0" smtClean="0"/>
              <a:t> שונות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894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להדגיש</a:t>
            </a:r>
            <a:r>
              <a:rPr lang="he-IL" baseline="0" dirty="0" smtClean="0"/>
              <a:t> שזה </a:t>
            </a:r>
            <a:r>
              <a:rPr lang="en-US" baseline="0" dirty="0" smtClean="0"/>
              <a:t>minimal model</a:t>
            </a:r>
            <a:r>
              <a:rPr lang="he-IL" baseline="0" dirty="0" smtClean="0"/>
              <a:t>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לפתור על הלוח (להדפיס לפני)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906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לומר מה</a:t>
            </a:r>
            <a:r>
              <a:rPr lang="he-IL" baseline="0" dirty="0" smtClean="0"/>
              <a:t> הנחת המצב העמיד </a:t>
            </a:r>
            <a:r>
              <a:rPr lang="en-US" baseline="0" dirty="0" err="1" smtClean="0"/>
              <a:t>Rss</a:t>
            </a:r>
            <a:r>
              <a:rPr lang="en-US" baseline="0" dirty="0" smtClean="0"/>
              <a:t>=</a:t>
            </a:r>
            <a:r>
              <a:rPr lang="en-US" baseline="0" dirty="0" err="1" smtClean="0"/>
              <a:t>vsr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kdr</a:t>
            </a:r>
            <a:r>
              <a:rPr lang="he-IL" baseline="0" dirty="0" smtClean="0"/>
              <a:t> ו-</a:t>
            </a:r>
            <a:r>
              <a:rPr lang="en-US" baseline="0" dirty="0" err="1" smtClean="0"/>
              <a:t>Pss</a:t>
            </a:r>
            <a:r>
              <a:rPr lang="en-US" baseline="0" dirty="0" smtClean="0"/>
              <a:t>=</a:t>
            </a:r>
            <a:r>
              <a:rPr lang="en-US" baseline="0" dirty="0" err="1" smtClean="0"/>
              <a:t>Rss</a:t>
            </a:r>
            <a:r>
              <a:rPr lang="en-US" baseline="0" dirty="0" smtClean="0"/>
              <a:t>*</a:t>
            </a:r>
            <a:r>
              <a:rPr lang="en-US" baseline="0" dirty="0" err="1" smtClean="0"/>
              <a:t>ksp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kdp</a:t>
            </a:r>
            <a:endParaRPr lang="he-IL" baseline="0" dirty="0" smtClean="0"/>
          </a:p>
          <a:p>
            <a:r>
              <a:rPr lang="he-IL" baseline="0" dirty="0" smtClean="0"/>
              <a:t>והעובדה שבמצב החדש יש </a:t>
            </a:r>
            <a:r>
              <a:rPr lang="en-US" baseline="0" dirty="0" smtClean="0"/>
              <a:t>dilution effect</a:t>
            </a:r>
            <a:r>
              <a:rPr lang="he-IL" baseline="0" dirty="0" smtClean="0"/>
              <a:t>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39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להדגיש</a:t>
            </a:r>
            <a:r>
              <a:rPr lang="he-IL" baseline="0" dirty="0" smtClean="0"/>
              <a:t> שזה </a:t>
            </a:r>
            <a:r>
              <a:rPr lang="en-US" baseline="0" dirty="0" smtClean="0"/>
              <a:t>minimal model</a:t>
            </a:r>
            <a:r>
              <a:rPr lang="he-IL" baseline="0" dirty="0" smtClean="0"/>
              <a:t>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לפתור על הלוח (להדפיס לפני)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059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משוואות סופיות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16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Low – 0.3</a:t>
            </a:r>
            <a:r>
              <a:rPr lang="en-US" baseline="0" dirty="0" smtClean="0"/>
              <a:t> to 0.6 when comparing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to modern day proteomics</a:t>
            </a:r>
          </a:p>
          <a:p>
            <a:pPr algn="l" rtl="0"/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proteomic studies are limited to a few hundred genes</a:t>
            </a:r>
            <a:r>
              <a:rPr lang="en-US" baseline="0" dirty="0" smtClean="0"/>
              <a:t> – becoming less relevant in 2013.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Protein and mRNA levels are measured in different experiments – very relevant even</a:t>
            </a:r>
            <a:r>
              <a:rPr lang="en-US" baseline="0" dirty="0" smtClean="0"/>
              <a:t> today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998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264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למה</a:t>
            </a:r>
            <a:r>
              <a:rPr lang="he-IL" baseline="0" dirty="0" smtClean="0"/>
              <a:t> </a:t>
            </a:r>
            <a:r>
              <a:rPr lang="en-US" baseline="0" dirty="0" smtClean="0"/>
              <a:t>mdm2</a:t>
            </a:r>
            <a:r>
              <a:rPr lang="he-IL" baseline="0" dirty="0" smtClean="0"/>
              <a:t> מעניין במיוחד. כי הוא </a:t>
            </a:r>
            <a:r>
              <a:rPr lang="he-IL" baseline="0" dirty="0" err="1" smtClean="0"/>
              <a:t>אונקוגן</a:t>
            </a:r>
            <a:r>
              <a:rPr lang="he-IL" baseline="0" dirty="0" smtClean="0"/>
              <a:t> שגורם התמרה סרטנית (לפי </a:t>
            </a:r>
            <a:r>
              <a:rPr lang="he-IL" baseline="0" dirty="0" err="1" smtClean="0"/>
              <a:t>ויקיפדיה</a:t>
            </a:r>
            <a:r>
              <a:rPr lang="he-IL" baseline="0" dirty="0" smtClean="0"/>
              <a:t>) </a:t>
            </a:r>
            <a:r>
              <a:rPr lang="he-IL" baseline="0" dirty="0" err="1" smtClean="0"/>
              <a:t>בפיברובלסטים</a:t>
            </a:r>
            <a:r>
              <a:rPr lang="he-IL" baseline="0" dirty="0" smtClean="0"/>
              <a:t>. אז יכול להיות שזה רק ב-</a:t>
            </a:r>
            <a:r>
              <a:rPr lang="en-US" baseline="0" dirty="0" smtClean="0"/>
              <a:t>cell line</a:t>
            </a:r>
            <a:r>
              <a:rPr lang="he-IL" baseline="0" dirty="0" smtClean="0"/>
              <a:t> הזה </a:t>
            </a:r>
            <a:r>
              <a:rPr lang="he-IL" baseline="0" dirty="0" smtClean="0">
                <a:sym typeface="Wingdings" pitchFamily="2" charset="2"/>
              </a:rPr>
              <a:t></a:t>
            </a:r>
          </a:p>
          <a:p>
            <a:endParaRPr lang="he-IL" baseline="0" dirty="0" smtClean="0">
              <a:sym typeface="Wingdings" pitchFamily="2" charset="2"/>
            </a:endParaRPr>
          </a:p>
          <a:p>
            <a:r>
              <a:rPr lang="he-IL" baseline="0" dirty="0" smtClean="0">
                <a:sym typeface="Wingdings" pitchFamily="2" charset="2"/>
              </a:rPr>
              <a:t>למה חלבונים </a:t>
            </a:r>
            <a:r>
              <a:rPr lang="he-IL" baseline="0" dirty="0" err="1" smtClean="0">
                <a:sym typeface="Wingdings" pitchFamily="2" charset="2"/>
              </a:rPr>
              <a:t>רגולטוריים</a:t>
            </a:r>
            <a:r>
              <a:rPr lang="he-IL" baseline="0" dirty="0" smtClean="0">
                <a:sym typeface="Wingdings" pitchFamily="2" charset="2"/>
              </a:rPr>
              <a:t> מעניינים – כי רואים </a:t>
            </a:r>
            <a:r>
              <a:rPr lang="he-IL" baseline="0" dirty="0" err="1" smtClean="0">
                <a:sym typeface="Wingdings" pitchFamily="2" charset="2"/>
              </a:rPr>
              <a:t>פטרנים</a:t>
            </a:r>
            <a:r>
              <a:rPr lang="he-IL" baseline="0" dirty="0" smtClean="0">
                <a:sym typeface="Wingdings" pitchFamily="2" charset="2"/>
              </a:rPr>
              <a:t>. למשל דיכוי ברמת התרגום עבור חלבונים </a:t>
            </a:r>
            <a:r>
              <a:rPr lang="he-IL" baseline="0" dirty="0" err="1" smtClean="0">
                <a:sym typeface="Wingdings" pitchFamily="2" charset="2"/>
              </a:rPr>
              <a:t>רגולטוריים</a:t>
            </a:r>
            <a:r>
              <a:rPr lang="he-IL" baseline="0" dirty="0" smtClean="0">
                <a:sym typeface="Wingdings" pitchFamily="2" charset="2"/>
              </a:rPr>
              <a:t>.</a:t>
            </a:r>
          </a:p>
          <a:p>
            <a:endParaRPr lang="he-IL" baseline="0" dirty="0" smtClean="0">
              <a:sym typeface="Wingdings" pitchFamily="2" charset="2"/>
            </a:endParaRPr>
          </a:p>
          <a:p>
            <a:r>
              <a:rPr lang="he-IL" baseline="0" dirty="0" smtClean="0">
                <a:sym typeface="Wingdings" pitchFamily="2" charset="2"/>
              </a:rPr>
              <a:t>הגבול העליון – לא ברור לגמרי. לא היה ידוע מה הגבול העליון ביונקים. בהשוואה ל-</a:t>
            </a:r>
            <a:r>
              <a:rPr lang="en-US" baseline="0" dirty="0" smtClean="0">
                <a:sym typeface="Wingdings" pitchFamily="2" charset="2"/>
              </a:rPr>
              <a:t>sea urchin embryos</a:t>
            </a:r>
            <a:r>
              <a:rPr lang="he-IL" baseline="0" dirty="0" smtClean="0">
                <a:sym typeface="Wingdings" pitchFamily="2" charset="2"/>
              </a:rPr>
              <a:t> הגבול העליון של היונקים כפי שמשתקף כאן פי 7 יותר גבוה.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042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Shine </a:t>
            </a:r>
            <a:r>
              <a:rPr lang="en-US" dirty="0" err="1" smtClean="0"/>
              <a:t>dalgarno</a:t>
            </a:r>
            <a:r>
              <a:rPr lang="he-IL" baseline="0" dirty="0" smtClean="0"/>
              <a:t> – אתר קשירה לריבוזומים (</a:t>
            </a:r>
            <a:r>
              <a:rPr lang="he-IL" baseline="0" dirty="0" err="1" smtClean="0"/>
              <a:t>בפרוקריוטים</a:t>
            </a:r>
            <a:r>
              <a:rPr lang="he-IL" baseline="0" dirty="0" smtClean="0"/>
              <a:t>, לא בכיתתנו </a:t>
            </a:r>
            <a:r>
              <a:rPr lang="he-IL" baseline="0" dirty="0" smtClean="0">
                <a:sym typeface="Wingdings" pitchFamily="2" charset="2"/>
              </a:rPr>
              <a:t>)</a:t>
            </a:r>
            <a:r>
              <a:rPr lang="he-IL" baseline="0" dirty="0" smtClean="0"/>
              <a:t>. </a:t>
            </a:r>
            <a:r>
              <a:rPr lang="en-US" baseline="0" dirty="0" err="1" smtClean="0"/>
              <a:t>Degron</a:t>
            </a:r>
            <a:r>
              <a:rPr lang="he-IL" baseline="0" dirty="0" smtClean="0"/>
              <a:t> – סימון התחלת </a:t>
            </a:r>
            <a:r>
              <a:rPr lang="he-IL" baseline="0" dirty="0" err="1" smtClean="0"/>
              <a:t>דגרדציה</a:t>
            </a:r>
            <a:endParaRPr lang="he-IL" baseline="0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5271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אני</a:t>
            </a:r>
            <a:r>
              <a:rPr lang="he-IL" baseline="0" dirty="0" smtClean="0"/>
              <a:t> לא לחלוטין הבנתי איך הם השיגו את הרכיבים הללו (אין לי את הידע הסטטיסטי).</a:t>
            </a:r>
          </a:p>
          <a:p>
            <a:endParaRPr lang="he-IL" baseline="0" dirty="0" smtClean="0"/>
          </a:p>
          <a:p>
            <a:r>
              <a:rPr lang="en-US" baseline="0" dirty="0" smtClean="0"/>
              <a:t>C</a:t>
            </a:r>
            <a:r>
              <a:rPr lang="he-IL" baseline="0" dirty="0" smtClean="0"/>
              <a:t> – </a:t>
            </a:r>
            <a:r>
              <a:rPr lang="he-IL" baseline="0" dirty="0" err="1" smtClean="0"/>
              <a:t>הרפליקט</a:t>
            </a:r>
            <a:r>
              <a:rPr lang="he-IL" baseline="0" dirty="0" smtClean="0"/>
              <a:t>. לא ברור במה הם השתמשו מהמדידות בו. כנראה רק בחלבון ממנו ובקבועים מהניסוי המקורי. המתאם </a:t>
            </a:r>
            <a:r>
              <a:rPr lang="en-US" baseline="0" dirty="0" smtClean="0"/>
              <a:t>0.85</a:t>
            </a:r>
            <a:r>
              <a:rPr lang="he-IL" baseline="0" dirty="0" smtClean="0"/>
              <a:t>, קרוב מאד למתאם בין רמות החלבון בין </a:t>
            </a:r>
            <a:r>
              <a:rPr lang="he-IL" baseline="0" dirty="0" err="1" smtClean="0"/>
              <a:t>הרפליקט</a:t>
            </a:r>
            <a:r>
              <a:rPr lang="he-IL" baseline="0" dirty="0" smtClean="0"/>
              <a:t> והניסוי (</a:t>
            </a:r>
            <a:r>
              <a:rPr lang="en-US" baseline="0" dirty="0" smtClean="0"/>
              <a:t>0.84</a:t>
            </a:r>
            <a:r>
              <a:rPr lang="he-IL" baseline="0" dirty="0" smtClean="0"/>
              <a:t>) (ככה לפי מה שהם טוענים, כשאני בודק </a:t>
            </a:r>
            <a:r>
              <a:rPr lang="en-US" baseline="0" dirty="0" smtClean="0"/>
              <a:t>cor^2</a:t>
            </a:r>
            <a:r>
              <a:rPr lang="he-IL" baseline="0" dirty="0" smtClean="0"/>
              <a:t> ב-</a:t>
            </a:r>
            <a:r>
              <a:rPr lang="en-US" baseline="0" dirty="0" smtClean="0"/>
              <a:t>R</a:t>
            </a:r>
            <a:r>
              <a:rPr lang="he-IL" baseline="0" dirty="0" smtClean="0"/>
              <a:t> אני מקבל מתאם של </a:t>
            </a:r>
            <a:r>
              <a:rPr lang="en-US" baseline="0" dirty="0" smtClean="0"/>
              <a:t>0.90</a:t>
            </a:r>
            <a:r>
              <a:rPr lang="he-IL" baseline="0" dirty="0" smtClean="0"/>
              <a:t>).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375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גם החיזוי ב-</a:t>
            </a:r>
            <a:r>
              <a:rPr lang="en-US" dirty="0" smtClean="0"/>
              <a:t>MCF7</a:t>
            </a:r>
            <a:r>
              <a:rPr lang="he-IL" baseline="0" dirty="0" smtClean="0"/>
              <a:t> לא ברור לי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9796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גם החיזוי ב-</a:t>
            </a:r>
            <a:r>
              <a:rPr lang="en-US" dirty="0" smtClean="0"/>
              <a:t>MCF7</a:t>
            </a:r>
            <a:r>
              <a:rPr lang="he-IL" baseline="0" dirty="0" smtClean="0"/>
              <a:t> לא ברור לי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14277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Constitutive cellular processes </a:t>
            </a:r>
            <a:r>
              <a:rPr lang="en-US" dirty="0" smtClean="0"/>
              <a:t>- translation,</a:t>
            </a:r>
            <a:r>
              <a:rPr lang="en-US" baseline="0" dirty="0" smtClean="0"/>
              <a:t> respiration, central metabolism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Unstable are transcription factor \ signaling genes etc. – Like timers that controls the persistence of genetic information</a:t>
            </a:r>
            <a:endParaRPr lang="he-IL" dirty="0" smtClean="0"/>
          </a:p>
          <a:p>
            <a:pPr algn="l" rtl="0"/>
            <a:r>
              <a:rPr lang="en-US" dirty="0" smtClean="0"/>
              <a:t>Stable proteins unstable mRNAs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RNA-binding proteins bind their own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message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indicative of a post-transcriptional negative feedback loop for RNA-binding proteins. The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unstable mRNAs were enriched for binding motifs of RNA-binding proteins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Yaron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algn="l" rtl="0"/>
            <a:r>
              <a:rPr lang="en-US" dirty="0" smtClean="0"/>
              <a:t>Unstable</a:t>
            </a:r>
            <a:r>
              <a:rPr lang="en-US" baseline="0" dirty="0" smtClean="0"/>
              <a:t> proteins – 1. Extracellular proteins – have short duration in cell… Also </a:t>
            </a:r>
            <a:r>
              <a:rPr lang="en-US" baseline="0" dirty="0" err="1" smtClean="0"/>
              <a:t>Ferritin</a:t>
            </a:r>
            <a:r>
              <a:rPr lang="en-US" baseline="0" dirty="0" smtClean="0"/>
              <a:t> which is created in response to iron, completely translational regulated (as potentially others in this group)</a:t>
            </a:r>
          </a:p>
          <a:p>
            <a:pPr algn="r" rtl="1"/>
            <a:r>
              <a:rPr lang="he-IL" baseline="0" dirty="0" smtClean="0"/>
              <a:t>העשרה ב-</a:t>
            </a:r>
            <a:r>
              <a:rPr lang="en-US" baseline="0" dirty="0" smtClean="0"/>
              <a:t>David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9560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 smtClean="0"/>
              <a:t>לזכור</a:t>
            </a:r>
            <a:r>
              <a:rPr lang="he-IL" baseline="0" dirty="0" smtClean="0"/>
              <a:t> – נפוץ יותר </a:t>
            </a:r>
            <a:r>
              <a:rPr lang="he-IL" baseline="0" dirty="0" smtClean="0">
                <a:sym typeface="Wingdings" pitchFamily="2" charset="2"/>
              </a:rPr>
              <a:t>מקושר ליציב יותר מקושר לקצר יותר.</a:t>
            </a:r>
          </a:p>
          <a:p>
            <a:pPr rtl="1"/>
            <a:r>
              <a:rPr lang="he-IL" baseline="0" dirty="0" smtClean="0">
                <a:sym typeface="Wingdings" pitchFamily="2" charset="2"/>
              </a:rPr>
              <a:t>אגב, הקשר בין חלבונים נפוצים ליציבות הוא לא כ"כ צפוי. כי הרי התרומה של </a:t>
            </a:r>
            <a:r>
              <a:rPr lang="he-IL" baseline="0" dirty="0" err="1" smtClean="0">
                <a:sym typeface="Wingdings" pitchFamily="2" charset="2"/>
              </a:rPr>
              <a:t>הדגרדציה</a:t>
            </a:r>
            <a:r>
              <a:rPr lang="he-IL" baseline="0" dirty="0" smtClean="0">
                <a:sym typeface="Wingdings" pitchFamily="2" charset="2"/>
              </a:rPr>
              <a:t> לרמות חלבון היא יחסית נמוכה (לפי מה שראינו). חוץ מזה החלבונים הנפוצים יותר קצרים יותר (ומסיבה לא ברורה במאמר מניחים שזה אומר שהם צריכים להיות פחות יציבים)</a:t>
            </a:r>
          </a:p>
          <a:p>
            <a:pPr rtl="1"/>
            <a:endParaRPr lang="en-US" baseline="0" dirty="0" smtClean="0">
              <a:sym typeface="Wingdings" pitchFamily="2" charset="2"/>
            </a:endParaRPr>
          </a:p>
          <a:p>
            <a:pPr rtl="1"/>
            <a:r>
              <a:rPr lang="en-US" baseline="0" dirty="0" smtClean="0">
                <a:sym typeface="Wingdings" pitchFamily="2" charset="2"/>
              </a:rPr>
              <a:t>2</a:t>
            </a:r>
            <a:r>
              <a:rPr lang="he-IL" baseline="0" dirty="0" smtClean="0">
                <a:sym typeface="Wingdings" pitchFamily="2" charset="2"/>
              </a:rPr>
              <a:t> לכל </a:t>
            </a:r>
            <a:r>
              <a:rPr lang="he-IL" baseline="0" dirty="0" err="1" smtClean="0">
                <a:sym typeface="Wingdings" pitchFamily="2" charset="2"/>
              </a:rPr>
              <a:t>נוקלאוטיד</a:t>
            </a:r>
            <a:r>
              <a:rPr lang="he-IL" baseline="0" dirty="0" smtClean="0">
                <a:sym typeface="Wingdings" pitchFamily="2" charset="2"/>
              </a:rPr>
              <a:t> + 2 לאתחול. לעומת, 4 להוספת </a:t>
            </a:r>
            <a:r>
              <a:rPr lang="en-US" baseline="0" dirty="0" smtClean="0">
                <a:sym typeface="Wingdings" pitchFamily="2" charset="2"/>
              </a:rPr>
              <a:t>AA</a:t>
            </a:r>
            <a:r>
              <a:rPr lang="he-IL" baseline="0" dirty="0" smtClean="0">
                <a:sym typeface="Wingdings" pitchFamily="2" charset="2"/>
              </a:rPr>
              <a:t> (</a:t>
            </a:r>
            <a:r>
              <a:rPr lang="en-US" baseline="0" dirty="0" smtClean="0">
                <a:sym typeface="Wingdings" pitchFamily="2" charset="2"/>
              </a:rPr>
              <a:t>2</a:t>
            </a:r>
            <a:r>
              <a:rPr lang="he-IL" baseline="0" dirty="0" smtClean="0">
                <a:sym typeface="Wingdings" pitchFamily="2" charset="2"/>
              </a:rPr>
              <a:t> ל-</a:t>
            </a:r>
            <a:r>
              <a:rPr lang="en-US" baseline="0" dirty="0" smtClean="0">
                <a:sym typeface="Wingdings" pitchFamily="2" charset="2"/>
              </a:rPr>
              <a:t>loading</a:t>
            </a:r>
            <a:r>
              <a:rPr lang="he-IL" baseline="0" dirty="0" smtClean="0">
                <a:sym typeface="Wingdings" pitchFamily="2" charset="2"/>
              </a:rPr>
              <a:t> ו-2 ל-</a:t>
            </a:r>
            <a:r>
              <a:rPr lang="en-US" baseline="0" dirty="0" smtClean="0">
                <a:sym typeface="Wingdings" pitchFamily="2" charset="2"/>
              </a:rPr>
              <a:t>elongation</a:t>
            </a:r>
            <a:r>
              <a:rPr lang="he-IL" baseline="0" dirty="0" smtClean="0">
                <a:sym typeface="Wingdings" pitchFamily="2" charset="2"/>
              </a:rPr>
              <a:t>) + 2 לאתחול + 1 לסיום.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104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baseline="0" dirty="0" smtClean="0">
                <a:sym typeface="Wingdings" pitchFamily="2" charset="2"/>
              </a:rPr>
              <a:t>משמאל – נפוץ יותר זה קצר יותר ויציב יותר.</a:t>
            </a:r>
          </a:p>
          <a:p>
            <a:pPr rtl="1"/>
            <a:r>
              <a:rPr lang="he-IL" baseline="0" dirty="0" smtClean="0">
                <a:sym typeface="Wingdings" pitchFamily="2" charset="2"/>
              </a:rPr>
              <a:t>מימין – יותר מעניין. עושים </a:t>
            </a:r>
            <a:r>
              <a:rPr lang="en-US" baseline="0" dirty="0" smtClean="0">
                <a:sym typeface="Wingdings" pitchFamily="2" charset="2"/>
              </a:rPr>
              <a:t>SHUFFLING</a:t>
            </a:r>
            <a:r>
              <a:rPr lang="he-IL" baseline="0" dirty="0" smtClean="0">
                <a:sym typeface="Wingdings" pitchFamily="2" charset="2"/>
              </a:rPr>
              <a:t> של זמני מחצית חיים ורואים שהאנרגיה שהתא ישלם גדלה במיוחד, אם ישתנו זמני מחצית חיים של החלבונים. (של ה-</a:t>
            </a:r>
            <a:r>
              <a:rPr lang="en-US" baseline="0" dirty="0" smtClean="0">
                <a:sym typeface="Wingdings" pitchFamily="2" charset="2"/>
              </a:rPr>
              <a:t>mRNA</a:t>
            </a:r>
            <a:r>
              <a:rPr lang="he-IL" baseline="0" dirty="0" smtClean="0">
                <a:sym typeface="Wingdings" pitchFamily="2" charset="2"/>
              </a:rPr>
              <a:t> פחות כי התרומה שלו לצריכת האנרגיה קטנה יותר)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0469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endParaRPr lang="he-IL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207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Relative</a:t>
            </a:r>
            <a:r>
              <a:rPr lang="en-US" baseline="0" dirty="0" smtClean="0"/>
              <a:t> changes in protein translation</a:t>
            </a:r>
            <a:r>
              <a:rPr lang="he-IL" baseline="0" dirty="0" smtClean="0"/>
              <a:t> – כמו אחרי החדרת </a:t>
            </a:r>
            <a:r>
              <a:rPr lang="en-US" baseline="0" dirty="0" err="1" smtClean="0"/>
              <a:t>miRNA</a:t>
            </a:r>
            <a:r>
              <a:rPr lang="he-IL" baseline="0" dirty="0" smtClean="0"/>
              <a:t>-ים לתאים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30512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אבל </a:t>
            </a:r>
            <a:r>
              <a:rPr lang="he-IL" dirty="0" err="1" smtClean="0"/>
              <a:t>הכל</a:t>
            </a:r>
            <a:r>
              <a:rPr lang="he-IL" dirty="0" smtClean="0"/>
              <a:t> בסדר</a:t>
            </a:r>
            <a:r>
              <a:rPr lang="he-IL" baseline="0" dirty="0" smtClean="0"/>
              <a:t> עכשיו, </a:t>
            </a:r>
            <a:r>
              <a:rPr lang="he-IL" baseline="0" dirty="0" err="1" smtClean="0"/>
              <a:t>הכל</a:t>
            </a:r>
            <a:r>
              <a:rPr lang="he-IL" baseline="0" dirty="0" smtClean="0"/>
              <a:t> הוחלף בתור המאמר.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2173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מה</a:t>
            </a:r>
            <a:r>
              <a:rPr lang="he-IL" baseline="0" dirty="0" smtClean="0"/>
              <a:t> שמודגש מוביל למה שחשבתי עליו – שהקורלציה בין רמת החלבון ל-</a:t>
            </a:r>
            <a:r>
              <a:rPr lang="en-US" baseline="0" dirty="0" smtClean="0"/>
              <a:t>mRNA</a:t>
            </a:r>
            <a:r>
              <a:rPr lang="he-IL" baseline="0" dirty="0" smtClean="0"/>
              <a:t> תהיה יותר גבוהה עבור גנים שעוברים את הבקרה העיקרית ברמת ה-</a:t>
            </a:r>
            <a:r>
              <a:rPr lang="en-US" baseline="0" dirty="0" smtClean="0"/>
              <a:t>mRNA</a:t>
            </a:r>
            <a:r>
              <a:rPr lang="he-IL" baseline="0" dirty="0" smtClean="0"/>
              <a:t> לעומת אלו שעוברים את הבקרה העיקרית ברמת החלבון.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941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 do</a:t>
            </a:r>
            <a:r>
              <a:rPr lang="he-IL" dirty="0" smtClean="0"/>
              <a:t> – למשל אולי אפשר לחזות </a:t>
            </a:r>
            <a:r>
              <a:rPr lang="en-US" dirty="0" err="1" smtClean="0"/>
              <a:t>tcc</a:t>
            </a:r>
            <a:r>
              <a:rPr lang="he-IL" baseline="0" dirty="0" smtClean="0"/>
              <a:t> ממחקר אחר, או לפי </a:t>
            </a:r>
            <a:r>
              <a:rPr lang="en-US" baseline="0" dirty="0" smtClean="0"/>
              <a:t>best fit</a:t>
            </a:r>
            <a:r>
              <a:rPr lang="he-IL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947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baseline="0" dirty="0" smtClean="0"/>
              <a:t>כאן לעצור ולהסביר כי אין לי במקום אחר מידע...</a:t>
            </a:r>
          </a:p>
          <a:p>
            <a:r>
              <a:rPr lang="he-IL" baseline="0" dirty="0" smtClean="0"/>
              <a:t>נקודה ראשונה – אין כאלו </a:t>
            </a:r>
            <a:r>
              <a:rPr lang="en-US" baseline="0" dirty="0" smtClean="0"/>
              <a:t>datasets</a:t>
            </a:r>
            <a:r>
              <a:rPr lang="he-IL" baseline="0" dirty="0" smtClean="0"/>
              <a:t> שבהם </a:t>
            </a:r>
            <a:r>
              <a:rPr lang="he-IL" baseline="0" dirty="0" err="1" smtClean="0"/>
              <a:t>הכל</a:t>
            </a:r>
            <a:r>
              <a:rPr lang="he-IL" baseline="0" dirty="0" smtClean="0"/>
              <a:t> משולב. מתחילים להיות מדידות של </a:t>
            </a:r>
            <a:r>
              <a:rPr lang="he-IL" baseline="0" dirty="0" err="1" smtClean="0"/>
              <a:t>קבועי</a:t>
            </a:r>
            <a:r>
              <a:rPr lang="he-IL" baseline="0" dirty="0" smtClean="0"/>
              <a:t> קצב.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28223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Kristensen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Anders R.,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Gsponer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Leonard J. Foster. "Protein synthesis rate is the predominant regulator of protein expression during differentiation."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 systems biology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9.1 (2013).‏</a:t>
            </a:r>
          </a:p>
          <a:p>
            <a:pPr algn="r" rtl="1"/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הקומפלקסים – כאן מוצג זה של </a:t>
            </a:r>
            <a:r>
              <a:rPr lang="he-I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הפרוטאוזום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אגב, הם מדברים במאמר על כך שתמיד יש כמה בתוך הקומפלקס שהם שונים.</a:t>
            </a:r>
          </a:p>
          <a:p>
            <a:pPr algn="r" rtl="1"/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תאי לוקמיה מול </a:t>
            </a:r>
            <a:r>
              <a:rPr lang="he-I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מיובלסטים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r" rtl="1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98926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aseline="0" dirty="0" smtClean="0"/>
              <a:t>להזכיר גם את העקומה מהשקף הקודם שמדגישה שזמני סינתזה משתנים...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המשפט האחרון נכון כפי שראיתי בהסתכלות על החלבון ועל ה-</a:t>
            </a:r>
            <a:r>
              <a:rPr lang="en-US" baseline="0" dirty="0" smtClean="0"/>
              <a:t>mRNA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בוסטיבולה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ובקוכליאה</a:t>
            </a:r>
            <a:r>
              <a:rPr lang="he-IL" baseline="0" dirty="0" smtClean="0"/>
              <a:t> – קורלציות </a:t>
            </a:r>
            <a:r>
              <a:rPr lang="en-US" baseline="0" dirty="0" smtClean="0"/>
              <a:t>0.96</a:t>
            </a:r>
            <a:r>
              <a:rPr lang="he-IL" baseline="0" dirty="0" smtClean="0"/>
              <a:t> ו-</a:t>
            </a:r>
            <a:r>
              <a:rPr lang="en-US" baseline="0" dirty="0" smtClean="0"/>
              <a:t>0.93</a:t>
            </a:r>
            <a:r>
              <a:rPr lang="he-IL" baseline="0" dirty="0" smtClean="0"/>
              <a:t>. קורלציה של יחסים – 0.77 בלבד.</a:t>
            </a:r>
          </a:p>
          <a:p>
            <a:pPr algn="r" rtl="1"/>
            <a:r>
              <a:rPr lang="he-IL" baseline="0" dirty="0" smtClean="0"/>
              <a:t>לדבר על ניסיונות של </a:t>
            </a:r>
            <a:r>
              <a:rPr lang="en-US" baseline="0" dirty="0" smtClean="0"/>
              <a:t>GSEA</a:t>
            </a:r>
            <a:r>
              <a:rPr lang="he-IL" baseline="0" dirty="0" smtClean="0"/>
              <a:t> (כדי להבין בדיוק מה המקור לבעיה)?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לדבר על זה שהרבה מאמרים טוענים שה-</a:t>
            </a:r>
            <a:r>
              <a:rPr lang="en-US" baseline="0" dirty="0" smtClean="0"/>
              <a:t>post translational</a:t>
            </a:r>
            <a:r>
              <a:rPr lang="he-IL" baseline="0" dirty="0" smtClean="0"/>
              <a:t> זה בעיקר </a:t>
            </a:r>
            <a:r>
              <a:rPr lang="en-US" baseline="0" dirty="0" smtClean="0"/>
              <a:t>fine-tuning</a:t>
            </a:r>
            <a:r>
              <a:rPr lang="he-IL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718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0359-95F2-485B-BE6F-B1E7188CBCBA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29056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slide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0359-95F2-485B-BE6F-B1E7188CBCBA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30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More data in: https://www.biochem.mpg.de/221777/SILAC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(It’s easier</a:t>
            </a:r>
            <a:r>
              <a:rPr lang="en-US" baseline="0" dirty="0" smtClean="0"/>
              <a:t> to analyze if you know that each peptide contains exactly one heavier amino acid)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221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mRNA – 3sU 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biotinylated</a:t>
            </a:r>
            <a:r>
              <a:rPr lang="en-US" baseline="0" dirty="0" smtClean="0"/>
              <a:t> to allow separation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56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5,028? Because the half-lives are only calculated for </a:t>
            </a:r>
            <a:r>
              <a:rPr lang="en-US" baseline="0" dirty="0" smtClean="0"/>
              <a:t> </a:t>
            </a:r>
            <a:r>
              <a:rPr lang="en-US" dirty="0" smtClean="0"/>
              <a:t>fits that satisfy R2 ≥ 0.9 (n = 4,906) or measurements of one time point with minimum three counts (n = 95)</a:t>
            </a:r>
            <a:r>
              <a:rPr lang="en-US" baseline="0" dirty="0" smtClean="0"/>
              <a:t> + </a:t>
            </a:r>
            <a:r>
              <a:rPr lang="en-US" dirty="0" smtClean="0"/>
              <a:t>for proteins that failed the quality check (R2 &lt; 0.9) but had a ratio r ≥ 0.5 at the  first time point (1.5 h), that point was used (n=27) (From the set of 5,279)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LOOCV = Leave one out cross validation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0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53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Criterion</a:t>
            </a:r>
            <a:r>
              <a:rPr lang="en-US" baseline="0" dirty="0" smtClean="0"/>
              <a:t> for very unstable proteins: </a:t>
            </a:r>
            <a:r>
              <a:rPr lang="en-US" dirty="0" smtClean="0"/>
              <a:t>, for proteins that failed the quality check (R2 &lt; 0.9) but had a ratio r ≥ 0.5 at the  first time point (1.5 h), (there</a:t>
            </a:r>
            <a:r>
              <a:rPr lang="en-US" baseline="0" dirty="0" smtClean="0"/>
              <a:t> where 27)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C502-573D-40E5-92E5-BB3F8B4B78A1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44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953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77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85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27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73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79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76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3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721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83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08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4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13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674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02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773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98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FB1E9C-7AEE-4AAE-9CB2-BDFF53E45426}" type="datetimeFigureOut">
              <a:rPr lang="he-IL" smtClean="0"/>
              <a:pPr/>
              <a:t>כ"ד/אדר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6C46-BB23-4654-95E9-497058B733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2277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kobipe3@gmail.co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quantification of mammalian gene expression control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 rtl="0"/>
            <a:r>
              <a:rPr lang="en-US" dirty="0" err="1" smtClean="0">
                <a:effectLst/>
              </a:rPr>
              <a:t>Schwanhäusser</a:t>
            </a:r>
            <a:r>
              <a:rPr lang="en-US" dirty="0" smtClean="0">
                <a:effectLst/>
              </a:rPr>
              <a:t>, B., </a:t>
            </a:r>
            <a:r>
              <a:rPr lang="en-US" dirty="0" err="1" smtClean="0">
                <a:effectLst/>
              </a:rPr>
              <a:t>Busse</a:t>
            </a:r>
            <a:r>
              <a:rPr lang="en-US" dirty="0" smtClean="0">
                <a:effectLst/>
              </a:rPr>
              <a:t>, D., Li, N., </a:t>
            </a:r>
            <a:r>
              <a:rPr lang="en-US" dirty="0" err="1" smtClean="0">
                <a:effectLst/>
              </a:rPr>
              <a:t>Dittmar</a:t>
            </a:r>
            <a:r>
              <a:rPr lang="en-US" dirty="0" smtClean="0">
                <a:effectLst/>
              </a:rPr>
              <a:t>, G., </a:t>
            </a:r>
            <a:r>
              <a:rPr lang="en-US" dirty="0" err="1" smtClean="0">
                <a:effectLst/>
              </a:rPr>
              <a:t>Schuchhardt</a:t>
            </a:r>
            <a:r>
              <a:rPr lang="en-US" dirty="0" smtClean="0">
                <a:effectLst/>
              </a:rPr>
              <a:t>, J., Wolf, J., </a:t>
            </a:r>
            <a:r>
              <a:rPr lang="en-US" dirty="0" err="1" smtClean="0">
                <a:effectLst/>
              </a:rPr>
              <a:t>Selbach</a:t>
            </a:r>
            <a:r>
              <a:rPr lang="en-US" dirty="0" smtClean="0">
                <a:effectLst/>
              </a:rPr>
              <a:t>, M. (2011). </a:t>
            </a:r>
          </a:p>
          <a:p>
            <a:pPr algn="ctr"/>
            <a:r>
              <a:rPr lang="en-US" i="1" dirty="0" smtClean="0">
                <a:effectLst/>
              </a:rPr>
              <a:t>Nature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473</a:t>
            </a:r>
            <a:r>
              <a:rPr lang="en-US" dirty="0" smtClean="0">
                <a:effectLst/>
              </a:rPr>
              <a:t>(7347), 337–42. doi:10.1038/nature1009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59632" y="6021288"/>
            <a:ext cx="7406640" cy="60047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Kobi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Perl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Proteins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4"/>
              <p:cNvSpPr>
                <a:spLocks noGrp="1"/>
              </p:cNvSpPr>
              <p:nvPr>
                <p:ph idx="1"/>
              </p:nvPr>
            </p:nvSpPr>
            <p:spPr>
              <a:xfrm>
                <a:off x="1103313" y="2052918"/>
                <a:ext cx="6726238" cy="4195481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 smtClean="0"/>
                  <a:t>Cells </a:t>
                </a:r>
                <a:r>
                  <a:rPr lang="en-US" dirty="0"/>
                  <a:t>of two culture dishes were pooled and counted six times with </a:t>
                </a:r>
                <a:r>
                  <a:rPr lang="en-US" dirty="0" err="1"/>
                  <a:t>haemocytometers</a:t>
                </a:r>
                <a:r>
                  <a:rPr lang="en-US" dirty="0"/>
                  <a:t> </a:t>
                </a:r>
                <a:r>
                  <a:rPr lang="en-US" dirty="0" smtClean="0"/>
                  <a:t>at </a:t>
                </a:r>
                <a:r>
                  <a:rPr lang="en-US" dirty="0"/>
                  <a:t>0.75 h, 5 h, 9 h, 13.25 </a:t>
                </a:r>
                <a:r>
                  <a:rPr lang="en-US" dirty="0" smtClean="0"/>
                  <a:t>h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dirty="0" smtClean="0"/>
                  <a:t> is estimated </a:t>
                </a:r>
                <a:r>
                  <a:rPr lang="en-US" dirty="0"/>
                  <a:t>assuming exponential </a:t>
                </a:r>
                <a:r>
                  <a:rPr lang="en-US" dirty="0" smtClean="0"/>
                  <a:t>growth and neglecting cell death, using </a:t>
                </a:r>
                <a:r>
                  <a:rPr lang="en-US" dirty="0"/>
                  <a:t>linear regression</a:t>
                </a:r>
                <a:endParaRPr lang="en-US" dirty="0" smtClean="0"/>
              </a:p>
              <a:p>
                <a:pPr lvl="1" algn="l" rtl="0"/>
                <a:r>
                  <a:rPr lang="en-US" dirty="0" smtClean="0"/>
                  <a:t>The </a:t>
                </a:r>
                <a:r>
                  <a:rPr lang="en-US" dirty="0"/>
                  <a:t>uncertainty of the parameters was determined by </a:t>
                </a:r>
                <a:r>
                  <a:rPr lang="en-US" dirty="0" smtClean="0"/>
                  <a:t>bootstrapping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dirty="0" smtClean="0"/>
                  <a:t> was </a:t>
                </a:r>
                <a:r>
                  <a:rPr lang="en-US" dirty="0"/>
                  <a:t>determined as 19.9h &lt; 27.5h &lt; 33.6h.</a:t>
                </a:r>
                <a:endParaRPr lang="he-IL" dirty="0"/>
              </a:p>
            </p:txBody>
          </p:sp>
        </mc:Choice>
        <mc:Fallback xmlns="">
          <p:sp>
            <p:nvSpPr>
              <p:cNvPr id="5" name="מציין מיקום תוכן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3" y="2052918"/>
                <a:ext cx="6726238" cy="4195481"/>
              </a:xfrm>
              <a:blipFill rotWithShape="0">
                <a:blip r:embed="rId3" cstate="print"/>
                <a:stretch>
                  <a:fillRect l="-453" t="-872"/>
                </a:stretch>
              </a:blipFill>
            </p:spPr>
            <p:txBody>
              <a:bodyPr/>
              <a:lstStyle/>
              <a:p>
                <a:r>
                  <a:rPr lang="he-IL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http://www.fao.org/docrep/007/y5720e/y5720e0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2278995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– Proteins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Protein turnover can be under-estimated due to the presence of light (L) amino acids that remain </a:t>
            </a:r>
            <a:r>
              <a:rPr lang="en-US" dirty="0" smtClean="0"/>
              <a:t>in </a:t>
            </a:r>
            <a:r>
              <a:rPr lang="en-US" dirty="0"/>
              <a:t>the precursor pool after transferring cells to heavy (H) SILAC medium (e.g. </a:t>
            </a:r>
            <a:r>
              <a:rPr lang="en-US"/>
              <a:t>by </a:t>
            </a:r>
            <a:r>
              <a:rPr lang="en-US" smtClean="0"/>
              <a:t>recycling)</a:t>
            </a:r>
            <a:endParaRPr lang="en-US" dirty="0"/>
          </a:p>
          <a:p>
            <a:pPr algn="l" rtl="0"/>
            <a:r>
              <a:rPr lang="en-US" dirty="0" smtClean="0"/>
              <a:t>How to account for this bias?</a:t>
            </a:r>
          </a:p>
        </p:txBody>
      </p:sp>
      <p:pic>
        <p:nvPicPr>
          <p:cNvPr id="5" name="Picture 2" descr="http://www.thehonestapothecary.com/wp-content/uploads/2012/11/Questions-from-the-audienc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419600"/>
            <a:ext cx="3571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– Proteins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Answer</a:t>
            </a:r>
            <a:r>
              <a:rPr lang="en-US" dirty="0"/>
              <a:t>:  The </a:t>
            </a:r>
            <a:r>
              <a:rPr lang="en-US" dirty="0" smtClean="0"/>
              <a:t>degree </a:t>
            </a:r>
            <a:r>
              <a:rPr lang="en-US" dirty="0"/>
              <a:t>of L amino acids incorporated </a:t>
            </a:r>
            <a:r>
              <a:rPr lang="en-US" dirty="0" smtClean="0"/>
              <a:t>after transferring </a:t>
            </a:r>
            <a:r>
              <a:rPr lang="en-US" dirty="0"/>
              <a:t>cells to H medium can be evaluated by </a:t>
            </a:r>
            <a:r>
              <a:rPr lang="en-US" dirty="0" smtClean="0"/>
              <a:t>inspection </a:t>
            </a:r>
            <a:r>
              <a:rPr lang="en-US" dirty="0"/>
              <a:t>of mass spectra of missed cleaved </a:t>
            </a:r>
            <a:r>
              <a:rPr lang="en-US" dirty="0" err="1"/>
              <a:t>tryptic</a:t>
            </a:r>
            <a:r>
              <a:rPr lang="en-US" dirty="0"/>
              <a:t> peptides which contain two labelled amino </a:t>
            </a:r>
            <a:r>
              <a:rPr lang="en-US" dirty="0" smtClean="0"/>
              <a:t>acids </a:t>
            </a:r>
            <a:r>
              <a:rPr lang="en-US" dirty="0"/>
              <a:t>(R and K</a:t>
            </a:r>
            <a:r>
              <a:rPr lang="en-US" dirty="0" smtClean="0"/>
              <a:t>)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271" y="2152650"/>
            <a:ext cx="5836448" cy="28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– </a:t>
            </a:r>
            <a:r>
              <a:rPr lang="en-US" dirty="0"/>
              <a:t>Proteins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Another possible bias may come from overestimation of abundant protein</a:t>
            </a:r>
          </a:p>
          <a:p>
            <a:pPr algn="l" rtl="0"/>
            <a:r>
              <a:rPr lang="en-US" dirty="0" smtClean="0"/>
              <a:t>Effect </a:t>
            </a:r>
            <a:r>
              <a:rPr lang="en-US" dirty="0"/>
              <a:t>of protein abundance on H/L ratios measured by mass </a:t>
            </a:r>
            <a:r>
              <a:rPr lang="en-US" dirty="0" smtClean="0"/>
              <a:t>spectrometry.</a:t>
            </a:r>
          </a:p>
          <a:p>
            <a:pPr algn="l" rtl="0"/>
            <a:r>
              <a:rPr lang="en-US" dirty="0" smtClean="0"/>
              <a:t>Different </a:t>
            </a:r>
            <a:r>
              <a:rPr lang="en-US" dirty="0"/>
              <a:t>amounts of </a:t>
            </a:r>
            <a:r>
              <a:rPr lang="en-US" dirty="0" smtClean="0"/>
              <a:t>the NIH3T3 </a:t>
            </a:r>
            <a:r>
              <a:rPr lang="en-US" dirty="0"/>
              <a:t>lysate were </a:t>
            </a:r>
            <a:r>
              <a:rPr lang="en-US" dirty="0" smtClean="0"/>
              <a:t>mixed </a:t>
            </a:r>
            <a:r>
              <a:rPr lang="en-US" dirty="0"/>
              <a:t>with the same amount of </a:t>
            </a:r>
            <a:r>
              <a:rPr lang="en-US" dirty="0" err="1"/>
              <a:t>E.coli</a:t>
            </a:r>
            <a:r>
              <a:rPr lang="en-US" dirty="0"/>
              <a:t> lysate to simulate different protein </a:t>
            </a:r>
            <a:r>
              <a:rPr lang="en-US" dirty="0" smtClean="0"/>
              <a:t>abundance.</a:t>
            </a:r>
          </a:p>
          <a:p>
            <a:pPr algn="l" rtl="0"/>
            <a:r>
              <a:rPr lang="en-US" dirty="0" smtClean="0"/>
              <a:t>Comparing  the </a:t>
            </a:r>
            <a:r>
              <a:rPr lang="en-US" dirty="0"/>
              <a:t>H/L ratios for NIH3T3 proteins in the </a:t>
            </a:r>
            <a:r>
              <a:rPr lang="en-US" dirty="0" smtClean="0"/>
              <a:t>mixtures revealed </a:t>
            </a:r>
            <a:r>
              <a:rPr lang="en-US" dirty="0"/>
              <a:t>that H/L ratio measurements are not affected by protein </a:t>
            </a:r>
            <a:r>
              <a:rPr lang="en-US" dirty="0" smtClean="0"/>
              <a:t>abundance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651" y="2314575"/>
            <a:ext cx="6064110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– </a:t>
            </a:r>
            <a:r>
              <a:rPr lang="en-US" dirty="0"/>
              <a:t>Proteins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authors found out that 4sU decrease protein turnover after 10h of labeling (but not after 2h)</a:t>
            </a:r>
          </a:p>
          <a:p>
            <a:pPr algn="l" rtl="0"/>
            <a:r>
              <a:rPr lang="en-US" dirty="0" smtClean="0"/>
              <a:t>Therefore they exclusively </a:t>
            </a:r>
            <a:r>
              <a:rPr lang="en-US" dirty="0"/>
              <a:t>added 4sU to the cells used for measuring mRNA </a:t>
            </a:r>
          </a:p>
          <a:p>
            <a:pPr algn="l" rtl="0"/>
            <a:r>
              <a:rPr lang="en-US" dirty="0"/>
              <a:t>For </a:t>
            </a:r>
            <a:r>
              <a:rPr lang="en-US" dirty="0" err="1"/>
              <a:t>For</a:t>
            </a:r>
            <a:r>
              <a:rPr lang="en-US" dirty="0"/>
              <a:t> protein turnover measurement we did not use 4sU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651" y="2227218"/>
            <a:ext cx="6066000" cy="26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– </a:t>
            </a:r>
            <a:r>
              <a:rPr lang="en-US" dirty="0"/>
              <a:t>Proteins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Cycloheximide</a:t>
            </a:r>
            <a:r>
              <a:rPr lang="en-US" dirty="0" smtClean="0"/>
              <a:t> </a:t>
            </a:r>
            <a:r>
              <a:rPr lang="en-US" dirty="0"/>
              <a:t>chase experiments for selected proteins </a:t>
            </a:r>
            <a:r>
              <a:rPr lang="en-US" dirty="0" smtClean="0"/>
              <a:t>agreed </a:t>
            </a:r>
            <a:r>
              <a:rPr lang="en-US" dirty="0"/>
              <a:t>well with </a:t>
            </a:r>
            <a:r>
              <a:rPr lang="en-US" dirty="0" smtClean="0"/>
              <a:t>half-lives calculated</a:t>
            </a:r>
          </a:p>
          <a:p>
            <a:pPr algn="l" rtl="0"/>
            <a:r>
              <a:rPr lang="en-US" dirty="0" smtClean="0"/>
              <a:t>Selected proteins spanning </a:t>
            </a:r>
            <a:r>
              <a:rPr lang="en-US" dirty="0"/>
              <a:t>a representative range of </a:t>
            </a:r>
            <a:r>
              <a:rPr lang="en-US" dirty="0" smtClean="0"/>
              <a:t>half-lives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651" y="1455738"/>
            <a:ext cx="56578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mRNA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For mRNA data the computation was essentially the same</a:t>
            </a:r>
          </a:p>
          <a:p>
            <a:pPr algn="l" rtl="0"/>
            <a:r>
              <a:rPr lang="en-US" dirty="0" smtClean="0"/>
              <a:t>The </a:t>
            </a:r>
            <a:r>
              <a:rPr lang="en-US" sz="1400" dirty="0" smtClean="0"/>
              <a:t>small </a:t>
            </a:r>
            <a:r>
              <a:rPr lang="en-US" dirty="0" smtClean="0"/>
              <a:t>letters:</a:t>
            </a:r>
          </a:p>
          <a:p>
            <a:pPr lvl="1" algn="l" rtl="0"/>
            <a:r>
              <a:rPr lang="en-US" dirty="0" smtClean="0"/>
              <a:t>mRNA counts were converted to RPKM values</a:t>
            </a:r>
          </a:p>
          <a:p>
            <a:pPr lvl="1" algn="l" rtl="0"/>
            <a:r>
              <a:rPr lang="en-US" dirty="0" smtClean="0"/>
              <a:t>Filtering transcripts with RPKM &gt; 1 in all 3 samples</a:t>
            </a:r>
          </a:p>
          <a:p>
            <a:pPr lvl="1" algn="l" rtl="0"/>
            <a:r>
              <a:rPr lang="en-US" dirty="0" smtClean="0"/>
              <a:t>A bias correction was applied according to number of uredines in transcript (next slide)</a:t>
            </a:r>
          </a:p>
          <a:p>
            <a:pPr lvl="1" algn="l" rtl="0"/>
            <a:r>
              <a:rPr lang="en-US" dirty="0" smtClean="0"/>
              <a:t>Normalization steps were taken</a:t>
            </a:r>
          </a:p>
          <a:p>
            <a:pPr lvl="1" algn="l" rtl="0"/>
            <a:r>
              <a:rPr lang="en-US" dirty="0" smtClean="0"/>
              <a:t>A single time point was considered</a:t>
            </a:r>
          </a:p>
          <a:p>
            <a:pPr lvl="1" algn="l" rtl="0"/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1576" y="2060575"/>
            <a:ext cx="5792397" cy="3057525"/>
          </a:xfrm>
          <a:prstGeom prst="rect">
            <a:avLst/>
          </a:prstGeom>
        </p:spPr>
      </p:pic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76392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/>
              <p:cNvSpPr/>
              <p:nvPr/>
            </p:nvSpPr>
            <p:spPr>
              <a:xfrm>
                <a:off x="5661576" y="5400731"/>
                <a:ext cx="6096000" cy="3217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he-IL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e-IL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he-IL" sz="14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e-IL" sz="1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he-IL" sz="1400" i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type m:val="lin"/>
                          <m:ctrlPr>
                            <a:rPr lang="he-IL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e-IL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he-IL" sz="1400" i="0">
                              <a:latin typeface="Cambria Math" panose="02040503050406030204" pitchFamily="18" charset="0"/>
                            </a:rPr>
                            <m:t>ln</m:t>
                          </m:r>
                        </m:den>
                      </m:f>
                      <m:d>
                        <m:dPr>
                          <m:ctrlPr>
                            <a:rPr lang="he-IL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1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he-IL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he-IL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he-IL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he-IL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e-IL" sz="1400" i="1" smtClean="0">
                                          <a:latin typeface="Cambria Math" panose="02040503050406030204" pitchFamily="18" charset="0"/>
                                        </a:rPr>
                                        <m:t>𝑅𝑎𝑡𝑖𝑜</m:t>
                                      </m:r>
                                      <m:d>
                                        <m:dPr>
                                          <m:ctrlPr>
                                            <a:rPr lang="he-IL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𝑒𝑥𝑖𝑠𝑡𝑖𝑛𝑔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𝑡𝑜𝑡𝑎𝑙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he-IL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he-IL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e-IL" sz="1400" i="1">
                                              <a:latin typeface="Cambria Math" panose="02040503050406030204" pitchFamily="18" charset="0"/>
                                            </a:rPr>
                                            <m:t>𝑛𝑒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𝑡𝑜𝑡𝑎𝑙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 xmlns=""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576" y="5400731"/>
                <a:ext cx="6096000" cy="32175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88679" b="-1433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5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mRNA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Newly synthesized transcripts containing more 4sU molecules are more prone to be sequenced</a:t>
            </a:r>
          </a:p>
          <a:p>
            <a:pPr algn="l" rtl="0"/>
            <a:r>
              <a:rPr lang="en-US" dirty="0" smtClean="0"/>
              <a:t>To correct for such bias in pull-down efficiency of mRNA containing different number of uredines, LOWESS was applied</a:t>
            </a:r>
          </a:p>
          <a:p>
            <a:pPr algn="l" rtl="0"/>
            <a:endParaRPr lang="he-IL" dirty="0"/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9651" y="2241550"/>
            <a:ext cx="6435276" cy="35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mRNA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mRNA </a:t>
            </a:r>
            <a:r>
              <a:rPr lang="en-US" dirty="0"/>
              <a:t>half-lives </a:t>
            </a:r>
            <a:r>
              <a:rPr lang="en-US" dirty="0" smtClean="0"/>
              <a:t>were compared to </a:t>
            </a:r>
            <a:r>
              <a:rPr lang="en-US" dirty="0"/>
              <a:t>previous data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/>
              <a:t>Dolken</a:t>
            </a:r>
            <a:r>
              <a:rPr lang="en-US" dirty="0" smtClean="0"/>
              <a:t> </a:t>
            </a:r>
            <a:r>
              <a:rPr lang="en-US" dirty="0"/>
              <a:t>and co-workers used 1h 4sU </a:t>
            </a:r>
            <a:r>
              <a:rPr lang="en-US" dirty="0" smtClean="0"/>
              <a:t>labeling </a:t>
            </a:r>
            <a:r>
              <a:rPr lang="en-US" dirty="0"/>
              <a:t>combined with </a:t>
            </a:r>
            <a:r>
              <a:rPr lang="en-US" u="sng" dirty="0"/>
              <a:t>microarrays </a:t>
            </a:r>
            <a:r>
              <a:rPr lang="en-US" dirty="0"/>
              <a:t>to quantify half-lives in the same cell </a:t>
            </a:r>
            <a:r>
              <a:rPr lang="en-US" dirty="0" smtClean="0"/>
              <a:t>line</a:t>
            </a:r>
            <a:endParaRPr lang="en-US" dirty="0"/>
          </a:p>
          <a:p>
            <a:pPr algn="l" rtl="0"/>
            <a:r>
              <a:rPr lang="en-US" dirty="0" smtClean="0"/>
              <a:t>The correlation was </a:t>
            </a:r>
            <a:r>
              <a:rPr lang="en-US" dirty="0"/>
              <a:t>high before </a:t>
            </a:r>
            <a:r>
              <a:rPr lang="en-US" dirty="0" smtClean="0"/>
              <a:t>the 4sU </a:t>
            </a:r>
            <a:r>
              <a:rPr lang="en-US" dirty="0"/>
              <a:t>bias </a:t>
            </a:r>
            <a:r>
              <a:rPr lang="en-US" dirty="0" smtClean="0"/>
              <a:t>correction (r </a:t>
            </a:r>
            <a:r>
              <a:rPr lang="en-US" dirty="0"/>
              <a:t>= 0.64) and slightly reduced afterwards (r = </a:t>
            </a:r>
            <a:r>
              <a:rPr lang="en-US" dirty="0" smtClean="0"/>
              <a:t>0.59)</a:t>
            </a:r>
          </a:p>
          <a:p>
            <a:pPr algn="l" rtl="0"/>
            <a:r>
              <a:rPr lang="en-US" dirty="0" smtClean="0"/>
              <a:t>On </a:t>
            </a:r>
            <a:r>
              <a:rPr lang="en-US" dirty="0"/>
              <a:t>average, </a:t>
            </a:r>
            <a:r>
              <a:rPr lang="en-US" dirty="0" smtClean="0"/>
              <a:t>the half-lives </a:t>
            </a:r>
            <a:r>
              <a:rPr lang="en-US" dirty="0"/>
              <a:t>were considerably longer (median half-live of all </a:t>
            </a:r>
            <a:r>
              <a:rPr lang="en-US" dirty="0" smtClean="0"/>
              <a:t>transcripts </a:t>
            </a:r>
            <a:r>
              <a:rPr lang="en-US" dirty="0"/>
              <a:t>7.6 h) than in the </a:t>
            </a:r>
            <a:r>
              <a:rPr lang="en-US" dirty="0" err="1"/>
              <a:t>Dolken</a:t>
            </a:r>
            <a:r>
              <a:rPr lang="en-US" dirty="0"/>
              <a:t> dataset (4.6 h</a:t>
            </a:r>
            <a:r>
              <a:rPr lang="en-US" dirty="0" smtClean="0"/>
              <a:t>)</a:t>
            </a:r>
            <a:endParaRPr lang="he-IL" dirty="0"/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4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Absolute Levels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Absolute values of proteins</a:t>
            </a:r>
          </a:p>
          <a:p>
            <a:pPr lvl="1" algn="l" rtl="0"/>
            <a:r>
              <a:rPr lang="en-US" dirty="0" smtClean="0"/>
              <a:t>Sum all peptide intensities</a:t>
            </a:r>
          </a:p>
          <a:p>
            <a:pPr lvl="1" algn="l" rtl="0"/>
            <a:r>
              <a:rPr lang="en-US" dirty="0" smtClean="0"/>
              <a:t>Divide by the number of theoretically observable peptides</a:t>
            </a:r>
          </a:p>
          <a:p>
            <a:pPr lvl="1" algn="l" rtl="0"/>
            <a:r>
              <a:rPr lang="en-US" dirty="0" smtClean="0"/>
              <a:t>Plot against known molar amounts of spiked-in standard proteins, and use linear regression to deduce absolute levels</a:t>
            </a:r>
          </a:p>
          <a:p>
            <a:pPr lvl="1" algn="l" rtl="0"/>
            <a:r>
              <a:rPr lang="en-US" dirty="0" smtClean="0"/>
              <a:t>Use bootstrap to asses uncertainties in coefficients</a:t>
            </a:r>
          </a:p>
          <a:p>
            <a:pPr lvl="1" algn="l" rtl="0"/>
            <a:r>
              <a:rPr lang="en-US" dirty="0" smtClean="0"/>
              <a:t>Divide by number of cells and multiply by </a:t>
            </a:r>
            <a:r>
              <a:rPr lang="en-US" dirty="0" err="1" smtClean="0"/>
              <a:t>avogadro</a:t>
            </a:r>
            <a:r>
              <a:rPr lang="en-US" dirty="0" smtClean="0"/>
              <a:t> number – to get molecules/cell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27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Motivation</a:t>
            </a:r>
          </a:p>
          <a:p>
            <a:pPr algn="l" rtl="0"/>
            <a:r>
              <a:rPr lang="en-US" dirty="0" smtClean="0"/>
              <a:t>Measuring Turnover</a:t>
            </a:r>
          </a:p>
          <a:p>
            <a:pPr algn="l" rtl="0"/>
            <a:r>
              <a:rPr lang="en-US" dirty="0" smtClean="0"/>
              <a:t>Quantitative Model of Gene Expression</a:t>
            </a:r>
          </a:p>
          <a:p>
            <a:pPr algn="l" rtl="0"/>
            <a:r>
              <a:rPr lang="en-US" dirty="0" smtClean="0"/>
              <a:t>Control of Gene Expression</a:t>
            </a:r>
          </a:p>
          <a:p>
            <a:pPr algn="l" rtl="0"/>
            <a:r>
              <a:rPr lang="en-US" dirty="0" smtClean="0"/>
              <a:t>Half-lives and Gene Function</a:t>
            </a:r>
          </a:p>
          <a:p>
            <a:pPr algn="l" rtl="0"/>
            <a:r>
              <a:rPr lang="en-US" dirty="0" smtClean="0"/>
              <a:t>Summary</a:t>
            </a:r>
          </a:p>
          <a:p>
            <a:pPr algn="l" rtl="0"/>
            <a:r>
              <a:rPr lang="en-US" dirty="0" smtClean="0"/>
              <a:t>Ideas for using the results</a:t>
            </a:r>
            <a:endParaRPr lang="he-IL" dirty="0"/>
          </a:p>
        </p:txBody>
      </p:sp>
      <p:pic>
        <p:nvPicPr>
          <p:cNvPr id="14340" name="Picture 4" descr="http://www.fishburn-hedges.com/fhi/wp-content/uploads/2013/05/Data-is-the-new-o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461" y="2052918"/>
            <a:ext cx="5035175" cy="3776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Absolute Levels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mRNA \ cell</a:t>
            </a:r>
          </a:p>
          <a:p>
            <a:pPr lvl="1" algn="l" rtl="0"/>
            <a:r>
              <a:rPr lang="en-US" dirty="0" smtClean="0"/>
              <a:t>Calculate total mRNA mass</a:t>
            </a:r>
          </a:p>
          <a:p>
            <a:pPr lvl="1" algn="l" rtl="0"/>
            <a:r>
              <a:rPr lang="en-US" dirty="0" smtClean="0"/>
              <a:t>Calculate the average molecular weight of a nucleotide (using ACGU ratios)</a:t>
            </a:r>
          </a:p>
          <a:p>
            <a:pPr lvl="1" algn="l" rtl="0"/>
            <a:r>
              <a:rPr lang="en-US" dirty="0" smtClean="0"/>
              <a:t>Calculate molar concentration of nucleotides per cell</a:t>
            </a:r>
          </a:p>
          <a:p>
            <a:pPr algn="l" rtl="0"/>
            <a:r>
              <a:rPr lang="en-US" dirty="0" smtClean="0"/>
              <a:t>Copy number of specific mRNA per cell</a:t>
            </a:r>
          </a:p>
          <a:p>
            <a:pPr lvl="1" algn="l" rtl="0"/>
            <a:r>
              <a:rPr lang="en-US" dirty="0" smtClean="0"/>
              <a:t>Reads mapping uniquely to transcript / total number of reads * transcript length</a:t>
            </a:r>
          </a:p>
        </p:txBody>
      </p:sp>
    </p:spTree>
    <p:extLst>
      <p:ext uri="{BB962C8B-B14F-4D97-AF65-F5344CB8AC3E}">
        <p14:creationId xmlns:p14="http://schemas.microsoft.com/office/powerpoint/2010/main" val="12427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Absolute Levels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Validation was done using a </a:t>
            </a:r>
            <a:r>
              <a:rPr lang="en-US" dirty="0" err="1" smtClean="0"/>
              <a:t>NanoString</a:t>
            </a:r>
            <a:r>
              <a:rPr lang="en-US" dirty="0" smtClean="0"/>
              <a:t> technology</a:t>
            </a:r>
          </a:p>
          <a:p>
            <a:pPr lvl="1" algn="l" rtl="0"/>
            <a:r>
              <a:rPr lang="en-US" dirty="0" smtClean="0"/>
              <a:t>Plot spike-controls of known concentrations against </a:t>
            </a:r>
            <a:r>
              <a:rPr lang="en-US" dirty="0" err="1" smtClean="0"/>
              <a:t>NanoString</a:t>
            </a:r>
            <a:r>
              <a:rPr lang="en-US" dirty="0" smtClean="0"/>
              <a:t> counts of some of the genes</a:t>
            </a:r>
          </a:p>
          <a:p>
            <a:pPr lvl="1" algn="l" rtl="0"/>
            <a:r>
              <a:rPr lang="en-US" dirty="0" smtClean="0"/>
              <a:t>Perform linear regression to obtain the relationship of counts to concentration</a:t>
            </a:r>
          </a:p>
          <a:p>
            <a:pPr lvl="1" algn="l" rtl="0"/>
            <a:r>
              <a:rPr lang="en-US" dirty="0" smtClean="0"/>
              <a:t>Divide molar amount by number of cells and compare copy numbers</a:t>
            </a:r>
          </a:p>
          <a:p>
            <a:pPr algn="l" rtl="0"/>
            <a:r>
              <a:rPr lang="en-US" dirty="0" smtClean="0"/>
              <a:t>Correct for different </a:t>
            </a:r>
            <a:r>
              <a:rPr lang="en-US" dirty="0" err="1" smtClean="0"/>
              <a:t>mappability</a:t>
            </a:r>
            <a:endParaRPr lang="en-US" dirty="0" smtClean="0"/>
          </a:p>
          <a:p>
            <a:pPr lvl="1" algn="l" rtl="0"/>
            <a:r>
              <a:rPr lang="en-US" dirty="0" smtClean="0"/>
              <a:t>f – the fraction of all the </a:t>
            </a:r>
            <a:r>
              <a:rPr lang="en-US" dirty="0" err="1" smtClean="0"/>
              <a:t>exonic</a:t>
            </a:r>
            <a:r>
              <a:rPr lang="en-US" dirty="0" smtClean="0"/>
              <a:t> positions on which 36nt sequencing reads that can be uniquely mapped for a transcript</a:t>
            </a:r>
          </a:p>
          <a:p>
            <a:pPr lvl="1" algn="l" rtl="0"/>
            <a:r>
              <a:rPr lang="en-US" dirty="0" smtClean="0"/>
              <a:t>Simulate sequencing reads and calculate f for every transcript</a:t>
            </a:r>
          </a:p>
          <a:p>
            <a:pPr lvl="1" algn="l" rtl="0"/>
            <a:r>
              <a:rPr lang="en-US" dirty="0" smtClean="0"/>
              <a:t>mRNA &lt; 10% - exclude, other – multiply by mean / f (mean = 72%)</a:t>
            </a:r>
            <a:endParaRPr lang="he-IL" dirty="0"/>
          </a:p>
        </p:txBody>
      </p:sp>
      <p:pic>
        <p:nvPicPr>
          <p:cNvPr id="5" name="Picture 2" descr="http://www.nanostring.com/img/applications/img_ch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476" y="1533524"/>
            <a:ext cx="3626061" cy="492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7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Absolute Levels, Measuring turnover -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4002088" cy="41957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Proteins were on average 5 times more stable and 2,800 times more abundant than mRNAs and spanned a higher dynamic </a:t>
            </a:r>
            <a:r>
              <a:rPr lang="en-US" dirty="0" smtClean="0"/>
              <a:t>range</a:t>
            </a:r>
          </a:p>
          <a:p>
            <a:pPr lvl="1" algn="l" rtl="0"/>
            <a:r>
              <a:rPr lang="en-US" dirty="0" smtClean="0"/>
              <a:t>The dynamic range of protein stabilities may be even higher (cannot measure very short and very long half-lives)</a:t>
            </a:r>
          </a:p>
          <a:p>
            <a:pPr algn="l" rtl="0"/>
            <a:r>
              <a:rPr lang="en-US" dirty="0"/>
              <a:t>Although mRNA and protein levels correlated significantly, correlation of half-lives was virtually </a:t>
            </a:r>
            <a:r>
              <a:rPr lang="en-US" dirty="0" smtClean="0"/>
              <a:t>absent</a:t>
            </a:r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3209" y="1809750"/>
            <a:ext cx="6250666" cy="48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Absolute Levels, Measuring turnover - Comments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2052919"/>
            <a:ext cx="4849813" cy="2274320"/>
          </a:xfrm>
        </p:spPr>
        <p:txBody>
          <a:bodyPr/>
          <a:lstStyle/>
          <a:p>
            <a:pPr algn="l" rtl="0"/>
            <a:r>
              <a:rPr lang="en-US" dirty="0" smtClean="0"/>
              <a:t>Using </a:t>
            </a:r>
            <a:r>
              <a:rPr lang="en-US" dirty="0" err="1" smtClean="0"/>
              <a:t>lowess</a:t>
            </a:r>
            <a:r>
              <a:rPr lang="en-US" dirty="0" smtClean="0"/>
              <a:t> didn’t increase correlation by much</a:t>
            </a:r>
            <a:endParaRPr lang="he-IL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1905000"/>
            <a:ext cx="477559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1246187" y="4583680"/>
            <a:ext cx="4849813" cy="227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e is a detection bias against lowly expressed proteins   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0950" y="4424363"/>
            <a:ext cx="2614916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Levels, Measuring turnover - Reproducibility</a:t>
            </a:r>
            <a:endParaRPr lang="he-I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Replicate </a:t>
            </a:r>
            <a:r>
              <a:rPr lang="en-US" dirty="0" smtClean="0">
                <a:sym typeface="Wingdings" pitchFamily="2" charset="2"/>
              </a:rPr>
              <a:t> overall correlation of half-lives and levels was good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Removing less-consistent data points did not significantly increase correlation between mRNA and protein levels or half life</a:t>
            </a:r>
          </a:p>
          <a:p>
            <a:pPr lvl="1" algn="l" rtl="0"/>
            <a:r>
              <a:rPr lang="en-US" dirty="0" smtClean="0"/>
              <a:t>Noise has little impact on the correlations</a:t>
            </a:r>
          </a:p>
          <a:p>
            <a:pPr algn="l" rtl="0"/>
            <a:r>
              <a:rPr lang="en-US" dirty="0" err="1" smtClean="0"/>
              <a:t>Nanostring</a:t>
            </a:r>
            <a:r>
              <a:rPr lang="en-US" dirty="0" smtClean="0"/>
              <a:t> validation of mRNA copy numbers – r=0.79</a:t>
            </a:r>
          </a:p>
          <a:p>
            <a:pPr algn="l" rtl="0"/>
            <a:r>
              <a:rPr lang="en-US" dirty="0" smtClean="0"/>
              <a:t>Spike-in experiments of protein copy levels – r=0.94</a:t>
            </a:r>
          </a:p>
          <a:p>
            <a:pPr algn="l" rtl="0"/>
            <a:r>
              <a:rPr lang="en-US" dirty="0" err="1" smtClean="0"/>
              <a:t>Cyclohexamide-chase+SILAC</a:t>
            </a:r>
            <a:r>
              <a:rPr lang="en-US" dirty="0" smtClean="0"/>
              <a:t> validation of protein T</a:t>
            </a:r>
            <a:r>
              <a:rPr lang="en-US" baseline="-25000" dirty="0" smtClean="0"/>
              <a:t>1/2</a:t>
            </a:r>
            <a:r>
              <a:rPr lang="en-US" sz="900" dirty="0" smtClean="0"/>
              <a:t>(T</a:t>
            </a:r>
            <a:r>
              <a:rPr lang="en-US" sz="900" baseline="-25000" dirty="0" smtClean="0"/>
              <a:t>1/2</a:t>
            </a:r>
            <a:r>
              <a:rPr lang="en-US" sz="900" dirty="0" smtClean="0"/>
              <a:t>&lt; 10h)</a:t>
            </a:r>
            <a:r>
              <a:rPr lang="en-US" dirty="0" smtClean="0"/>
              <a:t> – r=0.70</a:t>
            </a:r>
          </a:p>
          <a:p>
            <a:pPr lvl="1" algn="l" rtl="0"/>
            <a:r>
              <a:rPr lang="en-US" dirty="0" smtClean="0"/>
              <a:t>Translation rate validation – r=0.92</a:t>
            </a:r>
          </a:p>
          <a:p>
            <a:pPr algn="l" rtl="0"/>
            <a:r>
              <a:rPr lang="en-US" dirty="0" err="1" smtClean="0"/>
              <a:t>Actinomycin</a:t>
            </a:r>
            <a:r>
              <a:rPr lang="en-US" dirty="0" smtClean="0"/>
              <a:t>-D to measure mRNA T</a:t>
            </a:r>
            <a:r>
              <a:rPr lang="en-US" baseline="-25000" dirty="0" smtClean="0"/>
              <a:t>1/2 </a:t>
            </a:r>
            <a:r>
              <a:rPr lang="en-US" dirty="0" smtClean="0"/>
              <a:t>– r=0.70</a:t>
            </a:r>
          </a:p>
          <a:p>
            <a:pPr lvl="1" algn="l" rtl="0"/>
            <a:r>
              <a:rPr lang="en-US" dirty="0" smtClean="0"/>
              <a:t>Transcription rate validation - r=0.89 (With systemic bias)</a:t>
            </a:r>
          </a:p>
        </p:txBody>
      </p:sp>
    </p:spTree>
    <p:extLst>
      <p:ext uri="{BB962C8B-B14F-4D97-AF65-F5344CB8AC3E}">
        <p14:creationId xmlns:p14="http://schemas.microsoft.com/office/powerpoint/2010/main" val="12427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423745"/>
            <a:ext cx="4438650" cy="60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50" y="132048"/>
            <a:ext cx="3705225" cy="41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" y="4471988"/>
            <a:ext cx="5114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model of gene expression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system of ordinary differential equation: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62250"/>
            <a:ext cx="5886450" cy="227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09749" y="2774949"/>
          <a:ext cx="2046089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Equation" r:id="rId5" imgW="1066680" imgH="812520" progId="Equation.DSMT4">
                  <p:embed/>
                </p:oleObj>
              </mc:Choice>
              <mc:Fallback>
                <p:oleObj name="Equation" r:id="rId5" imgW="1066680" imgH="812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49" y="2774949"/>
                        <a:ext cx="2046089" cy="155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4" name="Picture 6" descr="http://content.mycutegraphics.com/graphics/science/science-teacher-blank-chalkboar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6075" y="4655222"/>
            <a:ext cx="2479675" cy="2202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model of gene expression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Scenario A </a:t>
            </a:r>
          </a:p>
          <a:p>
            <a:pPr lvl="1" algn="l" rtl="0"/>
            <a:r>
              <a:rPr lang="en-US" dirty="0" smtClean="0"/>
              <a:t>Cell cycle duration= 80h</a:t>
            </a:r>
          </a:p>
          <a:p>
            <a:pPr lvl="1" algn="l" rtl="0"/>
            <a:r>
              <a:rPr lang="en-US" dirty="0" smtClean="0"/>
              <a:t>Protein half life is 46h ± 10h</a:t>
            </a:r>
          </a:p>
          <a:p>
            <a:pPr lvl="1" algn="l" rtl="0"/>
            <a:r>
              <a:rPr lang="en-US" dirty="0" smtClean="0"/>
              <a:t>How to calculate translation rate in  this scenario?</a:t>
            </a:r>
          </a:p>
          <a:p>
            <a:pPr algn="l" rtl="0"/>
            <a:r>
              <a:rPr lang="en-US" dirty="0" smtClean="0"/>
              <a:t>Scenario B (real data)</a:t>
            </a:r>
          </a:p>
          <a:p>
            <a:pPr lvl="1" algn="l" rtl="0"/>
            <a:r>
              <a:rPr lang="en-US" dirty="0" smtClean="0"/>
              <a:t>Cell cycle duration= 27.5h</a:t>
            </a:r>
          </a:p>
          <a:p>
            <a:pPr lvl="1" algn="l" rtl="0"/>
            <a:r>
              <a:rPr lang="en-US" dirty="0" smtClean="0"/>
              <a:t>Protein half life median is 46h</a:t>
            </a:r>
          </a:p>
          <a:p>
            <a:pPr lvl="1" algn="l" rtl="0"/>
            <a:r>
              <a:rPr lang="en-US" dirty="0" smtClean="0"/>
              <a:t>How is this situation different?</a:t>
            </a:r>
          </a:p>
        </p:txBody>
      </p:sp>
      <p:pic>
        <p:nvPicPr>
          <p:cNvPr id="7" name="Picture 2" descr="http://www.thehonestapothecary.com/wp-content/uploads/2012/11/Questions-from-the-audienc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419600"/>
            <a:ext cx="3571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model of gene expression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Assuming a homogenous distribution of non-synchronized cells over the duration of one cell cycle, the measured population mean of mRNA and protein is set equal to the averaged copy number of one cell cycle</a:t>
            </a:r>
          </a:p>
          <a:p>
            <a:pPr algn="l" rtl="0"/>
            <a:r>
              <a:rPr lang="en-US" dirty="0" smtClean="0"/>
              <a:t>The mRNA and protein copy numbers at the beginning of each cell cycle is half the numbers at the time of cell division</a:t>
            </a:r>
            <a:endParaRPr lang="he-IL" dirty="0"/>
          </a:p>
        </p:txBody>
      </p:sp>
      <p:pic>
        <p:nvPicPr>
          <p:cNvPr id="73734" name="Picture 6" descr="http://content.mycutegraphics.com/graphics/science/science-teacher-blank-chalkbo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75" y="2893097"/>
            <a:ext cx="2479675" cy="2202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model of gene expression</a:t>
            </a:r>
            <a:endParaRPr lang="he-IL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508375" y="2300288"/>
          <a:ext cx="508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Equation" r:id="rId4" imgW="5079960" imgH="787320" progId="Equation.DSMT4">
                  <p:embed/>
                </p:oleObj>
              </mc:Choice>
              <mc:Fallback>
                <p:oleObj name="Equation" r:id="rId4" imgW="5079960" imgH="787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2300288"/>
                        <a:ext cx="5080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505325" y="3638550"/>
          <a:ext cx="30194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Equation" r:id="rId6" imgW="3022600" imgH="1219200" progId="Equation.DSMT4">
                  <p:embed/>
                </p:oleObj>
              </mc:Choice>
              <mc:Fallback>
                <p:oleObj name="Equation" r:id="rId6" imgW="3022600" imgH="1219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638550"/>
                        <a:ext cx="30194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3971925" y="5334000"/>
          <a:ext cx="38481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Equation" r:id="rId8" imgW="3848100" imgH="939800" progId="Equation.DSMT4">
                  <p:embed/>
                </p:oleObj>
              </mc:Choice>
              <mc:Fallback>
                <p:oleObj name="Equation" r:id="rId8" imgW="3848100" imgH="93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5334000"/>
                        <a:ext cx="38481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Correlation between mRNA and protein expression </a:t>
            </a:r>
            <a:r>
              <a:rPr lang="en-US" dirty="0" smtClean="0"/>
              <a:t>levels in mammals are low</a:t>
            </a:r>
          </a:p>
          <a:p>
            <a:pPr algn="l" rtl="0"/>
            <a:r>
              <a:rPr lang="en-US" dirty="0"/>
              <a:t>Possible </a:t>
            </a:r>
            <a:r>
              <a:rPr lang="en-US" dirty="0" smtClean="0"/>
              <a:t>causes:</a:t>
            </a:r>
            <a:endParaRPr lang="en-US" dirty="0"/>
          </a:p>
          <a:p>
            <a:pPr lvl="1" algn="l" rtl="0"/>
            <a:r>
              <a:rPr lang="en-US" dirty="0" smtClean="0"/>
              <a:t>Many proteomic studies are limited to a few hundred genes</a:t>
            </a:r>
          </a:p>
          <a:p>
            <a:pPr lvl="1" algn="l" rtl="0"/>
            <a:r>
              <a:rPr lang="en-US" dirty="0" smtClean="0"/>
              <a:t>Protein and mRNA levels are measured in different experiments</a:t>
            </a:r>
          </a:p>
          <a:p>
            <a:pPr lvl="1" algn="l" rtl="0"/>
            <a:r>
              <a:rPr lang="en-US" dirty="0" smtClean="0"/>
              <a:t>Protein and mRNA levels result from coupled processes – synthesis and degradation</a:t>
            </a:r>
            <a:endParaRPr lang="en-US" dirty="0"/>
          </a:p>
          <a:p>
            <a:pPr algn="l" rtl="0"/>
            <a:r>
              <a:rPr lang="en-US" dirty="0" smtClean="0"/>
              <a:t>The study tries to overcome those limitations by:</a:t>
            </a:r>
          </a:p>
          <a:p>
            <a:pPr lvl="1" algn="l" rtl="0"/>
            <a:r>
              <a:rPr lang="en-US" dirty="0" smtClean="0"/>
              <a:t>Studying processes rates</a:t>
            </a:r>
          </a:p>
          <a:p>
            <a:pPr lvl="1" algn="l" rtl="0"/>
            <a:r>
              <a:rPr lang="en-US" dirty="0" smtClean="0"/>
              <a:t>For thousands of genes</a:t>
            </a:r>
          </a:p>
          <a:p>
            <a:pPr lvl="1" algn="l" rtl="0"/>
            <a:r>
              <a:rPr lang="en-US" dirty="0" smtClean="0"/>
              <a:t>For both protein and mRNA at once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63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model of gene expression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Use average mRNA copy numbers </a:t>
            </a:r>
            <a:r>
              <a:rPr lang="en-US" dirty="0" smtClean="0">
                <a:sym typeface="Wingdings" pitchFamily="2" charset="2"/>
              </a:rPr>
              <a:t> transcription rate</a:t>
            </a:r>
          </a:p>
          <a:p>
            <a:pPr algn="l" rtl="0"/>
            <a:r>
              <a:rPr lang="en-US" dirty="0" smtClean="0"/>
              <a:t>Use average protein copy numbers </a:t>
            </a:r>
            <a:r>
              <a:rPr lang="en-US" dirty="0" smtClean="0">
                <a:sym typeface="Wingdings" pitchFamily="2" charset="2"/>
              </a:rPr>
              <a:t> translation rate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If we assume measured levels reflect steady-state values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For transcription rate -  similar results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For translation rate – differ partly more than one order of magnitude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Model drawbacks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Expression in mammals is nor continuous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Uniform cell age distribution</a:t>
            </a:r>
          </a:p>
          <a:p>
            <a:pPr lvl="1" algn="l" rtl="0">
              <a:buNone/>
            </a:pPr>
            <a:endParaRPr lang="en-US" dirty="0" smtClean="0">
              <a:sym typeface="Wingdings" pitchFamily="2" charset="2"/>
            </a:endParaRPr>
          </a:p>
          <a:p>
            <a:pPr algn="l" rtl="0"/>
            <a:endParaRPr lang="he-IL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2075061"/>
            <a:ext cx="4419600" cy="40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model of gene expression - Results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Transcription</a:t>
            </a:r>
          </a:p>
          <a:p>
            <a:pPr lvl="1" algn="l" rtl="0"/>
            <a:r>
              <a:rPr lang="en-US" dirty="0" smtClean="0"/>
              <a:t>Predicted rates spanned two orders of magnitude with a median of about two mRNA molecules per hour</a:t>
            </a:r>
          </a:p>
          <a:p>
            <a:pPr lvl="1" algn="l" rtl="0"/>
            <a:r>
              <a:rPr lang="en-US" dirty="0" smtClean="0"/>
              <a:t>Extreme example – Mdm2 &gt;500 mRNA per hour</a:t>
            </a:r>
          </a:p>
          <a:p>
            <a:pPr algn="l" rtl="0"/>
            <a:r>
              <a:rPr lang="en-US" dirty="0" smtClean="0"/>
              <a:t>Translation</a:t>
            </a:r>
          </a:p>
          <a:p>
            <a:pPr lvl="1" algn="l" rtl="0"/>
            <a:r>
              <a:rPr lang="en-US" dirty="0" smtClean="0"/>
              <a:t>Median~40 protein\(mRNA*hour)</a:t>
            </a:r>
          </a:p>
          <a:p>
            <a:pPr lvl="1" algn="l" rtl="0"/>
            <a:r>
              <a:rPr lang="en-US" dirty="0" smtClean="0"/>
              <a:t>Several proteins involved in translational regulation had extremely low rate constants</a:t>
            </a:r>
          </a:p>
          <a:p>
            <a:pPr lvl="1" algn="l" rtl="0"/>
            <a:r>
              <a:rPr lang="en-US" dirty="0" smtClean="0"/>
              <a:t>Abundant proteins are translated *100 faster than less abundant. </a:t>
            </a:r>
          </a:p>
          <a:p>
            <a:pPr lvl="1" algn="l" rtl="0"/>
            <a:r>
              <a:rPr lang="en-US" dirty="0" smtClean="0"/>
              <a:t>Saturation at 1,000 protein\(mRNA*hour)</a:t>
            </a:r>
            <a:endParaRPr lang="he-IL" dirty="0"/>
          </a:p>
        </p:txBody>
      </p:sp>
      <p:pic>
        <p:nvPicPr>
          <p:cNvPr id="90114" name="Picture 2" descr="Quantitative model of gene expression in growing cell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6387" y="1857375"/>
            <a:ext cx="5565075" cy="477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Control of gene expression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Sequence features</a:t>
            </a:r>
          </a:p>
          <a:p>
            <a:pPr lvl="1" algn="l" rtl="0"/>
            <a:r>
              <a:rPr lang="en-US" dirty="0" smtClean="0"/>
              <a:t>Translation initiation (e.g., Shine </a:t>
            </a:r>
            <a:r>
              <a:rPr lang="en-US" dirty="0" err="1" smtClean="0"/>
              <a:t>Dalgarno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Elongation (e.g., </a:t>
            </a:r>
            <a:r>
              <a:rPr lang="en-US" dirty="0" err="1" smtClean="0"/>
              <a:t>codon</a:t>
            </a:r>
            <a:r>
              <a:rPr lang="en-US" dirty="0" smtClean="0"/>
              <a:t> bias)</a:t>
            </a:r>
          </a:p>
          <a:p>
            <a:pPr lvl="1" algn="l" rtl="0"/>
            <a:r>
              <a:rPr lang="en-US" dirty="0" smtClean="0"/>
              <a:t>Protein stability (e.g., </a:t>
            </a:r>
            <a:r>
              <a:rPr lang="en-US" dirty="0" err="1" smtClean="0"/>
              <a:t>degrons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Novel sequence features found in this experiment</a:t>
            </a:r>
          </a:p>
          <a:p>
            <a:pPr lvl="1" algn="l" rtl="0"/>
            <a:r>
              <a:rPr lang="en-US" dirty="0" smtClean="0"/>
              <a:t>mRNAs with long 3’ UTRs </a:t>
            </a:r>
            <a:r>
              <a:rPr lang="en-US" dirty="0" smtClean="0">
                <a:sym typeface="Wingdings" pitchFamily="2" charset="2"/>
              </a:rPr>
              <a:t> Less stable</a:t>
            </a:r>
          </a:p>
          <a:p>
            <a:pPr lvl="1" algn="l" rtl="0"/>
            <a:r>
              <a:rPr lang="en-US" dirty="0" smtClean="0"/>
              <a:t>Density of AU-rich elements and binding motifs of a specific-binding protein (</a:t>
            </a:r>
            <a:r>
              <a:rPr lang="en-US" dirty="0" err="1" smtClean="0"/>
              <a:t>pumilio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Less stable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Unstructured proteins  Less stable</a:t>
            </a:r>
          </a:p>
          <a:p>
            <a:pPr lvl="1" algn="l" rtl="0"/>
            <a:r>
              <a:rPr lang="en-US" dirty="0" smtClean="0"/>
              <a:t>Certain amino-acids over-representation </a:t>
            </a:r>
            <a:r>
              <a:rPr lang="en-US" dirty="0" smtClean="0">
                <a:sym typeface="Wingdings" pitchFamily="2" charset="2"/>
              </a:rPr>
              <a:t> Less stable</a:t>
            </a:r>
            <a:endParaRPr lang="en-US" dirty="0" smtClean="0"/>
          </a:p>
          <a:p>
            <a:pPr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Experiment - Control of gene expression</a:t>
            </a:r>
            <a:endParaRPr lang="he-IL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357" y="2171145"/>
            <a:ext cx="4087118" cy="29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4" y="2095500"/>
            <a:ext cx="333664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0888" y="2171699"/>
            <a:ext cx="3675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08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Control of gene expression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 Protein levels are best explained by translation rates, followed by transcription rates. mRNA and protein stability is less important</a:t>
            </a:r>
          </a:p>
          <a:p>
            <a:pPr lvl="1" algn="l" rtl="0"/>
            <a:r>
              <a:rPr lang="en-US" dirty="0" smtClean="0"/>
              <a:t>Combining mRNA copy numbers translation rate constants elevates R</a:t>
            </a:r>
            <a:r>
              <a:rPr lang="en-US" baseline="30000" dirty="0" smtClean="0"/>
              <a:t>2</a:t>
            </a:r>
            <a:r>
              <a:rPr lang="en-US" dirty="0" smtClean="0"/>
              <a:t> from 0.41 to 0.95</a:t>
            </a:r>
          </a:p>
          <a:p>
            <a:pPr algn="l" rtl="0"/>
            <a:r>
              <a:rPr lang="en-US" dirty="0" smtClean="0"/>
              <a:t>To check for over fitting the same analysis was done on a replicate, predicted protein levels agreed with measured protein levels</a:t>
            </a:r>
          </a:p>
          <a:p>
            <a:pPr algn="l" rtl="0"/>
            <a:endParaRPr lang="he-IL" dirty="0"/>
          </a:p>
        </p:txBody>
      </p:sp>
      <p:pic>
        <p:nvPicPr>
          <p:cNvPr id="92162" name="Picture 2" descr="Impact of different rates and rate constants on protein abundan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580" y="2139950"/>
            <a:ext cx="4684369" cy="407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Control of gene expression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1600" dirty="0" smtClean="0"/>
              <a:t>Are the rates retained in a different cell type and organism?</a:t>
            </a:r>
          </a:p>
          <a:p>
            <a:pPr lvl="1" algn="l" rtl="0"/>
            <a:r>
              <a:rPr lang="en-US" sz="1400" dirty="0" smtClean="0"/>
              <a:t>mRNA and protein abundance were quantified in human breast cancer cell line MCF7 (RNA-</a:t>
            </a:r>
            <a:r>
              <a:rPr lang="en-US" sz="1400" dirty="0" err="1" smtClean="0"/>
              <a:t>seq</a:t>
            </a:r>
            <a:r>
              <a:rPr lang="en-US" sz="1400" dirty="0" smtClean="0"/>
              <a:t>, mass spectrometry)</a:t>
            </a:r>
          </a:p>
          <a:p>
            <a:pPr lvl="1" algn="l" rtl="0"/>
            <a:r>
              <a:rPr lang="en-US" sz="1400" dirty="0" smtClean="0"/>
              <a:t>2,030 human genes from the MCF7 data set had </a:t>
            </a:r>
            <a:r>
              <a:rPr lang="en-US" sz="1400" dirty="0" err="1" smtClean="0"/>
              <a:t>orthologues</a:t>
            </a:r>
            <a:r>
              <a:rPr lang="en-US" sz="1400" dirty="0" smtClean="0"/>
              <a:t> in the mouse fibroblast data</a:t>
            </a:r>
          </a:p>
          <a:p>
            <a:pPr lvl="1" algn="l" rtl="0"/>
            <a:r>
              <a:rPr lang="en-US" sz="1400" dirty="0" smtClean="0"/>
              <a:t>Predicting protein levels from mRNA levels in MCF7 cells using those rates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the model predicted ~60% of the variability in protein levels .</a:t>
            </a:r>
          </a:p>
          <a:p>
            <a:pPr lvl="1" algn="l" rtl="0"/>
            <a:r>
              <a:rPr lang="en-US" sz="1400" dirty="0" smtClean="0"/>
              <a:t>Translation and degradation rates are to some extent independent of the cell type and conserved between mal</a:t>
            </a:r>
          </a:p>
          <a:p>
            <a:pPr lvl="1" algn="l" rtl="0"/>
            <a:r>
              <a:rPr lang="en-US" sz="1400" dirty="0" smtClean="0"/>
              <a:t>The drop in prediction is mainly due to the translation part performing less well.</a:t>
            </a:r>
            <a:endParaRPr lang="he-IL" sz="1400" dirty="0"/>
          </a:p>
        </p:txBody>
      </p:sp>
      <p:pic>
        <p:nvPicPr>
          <p:cNvPr id="92162" name="Picture 2" descr="Impact of different rates and rate constants on protein abundan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580" y="2139950"/>
            <a:ext cx="4684369" cy="407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Half-lives and gene function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Genes may have evolved specific combinations of mRNA and protein half-lives under functional constraints</a:t>
            </a:r>
          </a:p>
          <a:p>
            <a:pPr lvl="1" algn="l" rtl="0"/>
            <a:r>
              <a:rPr lang="en-US" dirty="0" smtClean="0"/>
              <a:t>mRNA stability is important for the temporal order of gene induction</a:t>
            </a:r>
          </a:p>
          <a:p>
            <a:pPr lvl="1" algn="l" rtl="0"/>
            <a:r>
              <a:rPr lang="en-US" dirty="0" smtClean="0"/>
              <a:t>Protein stability is important for example to cell cycle progression</a:t>
            </a:r>
          </a:p>
          <a:p>
            <a:pPr algn="l" rtl="0"/>
            <a:r>
              <a:rPr lang="en-US" dirty="0" smtClean="0"/>
              <a:t>Genes were grouped according to their half-lives and enrichment analysis was performed</a:t>
            </a:r>
          </a:p>
        </p:txBody>
      </p:sp>
      <p:pic>
        <p:nvPicPr>
          <p:cNvPr id="96260" name="Picture 4" descr="Functional characteristics of genes with different mRNA and protein&#10;half-lives."/>
          <p:cNvPicPr>
            <a:picLocks noChangeAspect="1" noChangeArrowheads="1"/>
          </p:cNvPicPr>
          <p:nvPr/>
        </p:nvPicPr>
        <p:blipFill>
          <a:blip r:embed="rId3" cstate="print"/>
          <a:srcRect b="58272"/>
          <a:stretch>
            <a:fillRect/>
          </a:stretch>
        </p:blipFill>
        <p:spPr bwMode="auto">
          <a:xfrm>
            <a:off x="5880100" y="1692275"/>
            <a:ext cx="5715000" cy="486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Half-lives and gene function</a:t>
            </a:r>
            <a:endParaRPr lang="he-IL" dirty="0"/>
          </a:p>
        </p:txBody>
      </p:sp>
      <p:pic>
        <p:nvPicPr>
          <p:cNvPr id="100354" name="Picture 2" descr="Functional characteristics of genes with different mRNA and protein&#10;half-lives."/>
          <p:cNvPicPr>
            <a:picLocks noChangeAspect="1" noChangeArrowheads="1"/>
          </p:cNvPicPr>
          <p:nvPr/>
        </p:nvPicPr>
        <p:blipFill>
          <a:blip r:embed="rId3" cstate="print"/>
          <a:srcRect t="44345"/>
          <a:stretch>
            <a:fillRect/>
          </a:stretch>
        </p:blipFill>
        <p:spPr bwMode="auto">
          <a:xfrm>
            <a:off x="7280276" y="1358900"/>
            <a:ext cx="4589912" cy="5207000"/>
          </a:xfrm>
          <a:prstGeom prst="rect">
            <a:avLst/>
          </a:prstGeom>
          <a:noFill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228601" y="1891189"/>
          <a:ext cx="6756399" cy="4699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2133"/>
                <a:gridCol w="2252133"/>
                <a:gridCol w="2252133"/>
              </a:tblGrid>
              <a:tr h="53451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Stable Protein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Unstable Protein</a:t>
                      </a:r>
                      <a:endParaRPr lang="he-IL" dirty="0"/>
                    </a:p>
                  </a:txBody>
                  <a:tcPr/>
                </a:tc>
              </a:tr>
              <a:tr h="167989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Stable mRNA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dirty="0" smtClean="0"/>
                        <a:t>Constitutive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cellular processes (translation, respiration, central metabolism)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Extracellular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proteins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Cellular homeostasis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Defense response 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Proteolysis</a:t>
                      </a:r>
                      <a:endParaRPr lang="he-IL" sz="1600" dirty="0"/>
                    </a:p>
                  </a:txBody>
                  <a:tcPr/>
                </a:tc>
              </a:tr>
              <a:tr h="236712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Unstable mRNA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Processing of mRNAs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tRNAs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non-coding RNAs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Transcription factors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Signaling genes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Chromatin modifying enzymes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Cell-cycle-specific functions </a:t>
                      </a:r>
                      <a:endParaRPr lang="he-I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Half-lives and gene function – Stable-Stable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Why genes related to Constitutive cellular are more stable?</a:t>
            </a:r>
          </a:p>
          <a:p>
            <a:pPr algn="l" rtl="0"/>
            <a:r>
              <a:rPr lang="en-US" dirty="0" smtClean="0"/>
              <a:t>Possible reason – Energy constrains</a:t>
            </a:r>
          </a:p>
          <a:p>
            <a:pPr lvl="1" algn="l" rtl="0"/>
            <a:r>
              <a:rPr lang="en-US" dirty="0" smtClean="0"/>
              <a:t>Modeling the cost as</a:t>
            </a:r>
          </a:p>
          <a:p>
            <a:pPr lvl="2" algn="l" rtl="0"/>
            <a:r>
              <a:rPr lang="en-US" sz="1400" dirty="0" smtClean="0"/>
              <a:t>mRNA synthesis = (transcription rate * primary transcript lengths * 2 ATP) + 2 ATP</a:t>
            </a:r>
          </a:p>
          <a:p>
            <a:pPr lvl="2" algn="l" rtl="0"/>
            <a:r>
              <a:rPr lang="en-US" sz="1400" dirty="0" smtClean="0"/>
              <a:t>Protein synthesis (translation rate * protein length * 4 ATP) + 3 ATP</a:t>
            </a:r>
          </a:p>
          <a:p>
            <a:pPr lvl="1" algn="l" rtl="0"/>
            <a:r>
              <a:rPr lang="en-US" dirty="0" smtClean="0"/>
              <a:t>Protein synthesis requires 90%, mRNA synthesis 10% of the energy</a:t>
            </a:r>
          </a:p>
          <a:p>
            <a:pPr lvl="1" algn="l" rtl="0"/>
            <a:r>
              <a:rPr lang="en-US" dirty="0" smtClean="0"/>
              <a:t>BUT 20% of the proteins consumed 80% of the energy for translation.</a:t>
            </a:r>
          </a:p>
          <a:p>
            <a:pPr lvl="1" algn="l" rtl="0"/>
            <a:r>
              <a:rPr lang="en-US" dirty="0" smtClean="0"/>
              <a:t>Consistently, abundant proteins are found to be more stable than less abundant ones (P&lt;10</a:t>
            </a:r>
            <a:r>
              <a:rPr lang="en-US" baseline="30000" dirty="0" smtClean="0"/>
              <a:t>-15</a:t>
            </a:r>
            <a:r>
              <a:rPr lang="en-US" dirty="0" smtClean="0"/>
              <a:t> </a:t>
            </a:r>
            <a:r>
              <a:rPr lang="en-US" dirty="0" err="1" smtClean="0"/>
              <a:t>Wilcoxon</a:t>
            </a:r>
            <a:r>
              <a:rPr lang="en-US" dirty="0" smtClean="0"/>
              <a:t> test)</a:t>
            </a:r>
          </a:p>
          <a:p>
            <a:pPr lvl="2" algn="l" rtl="0"/>
            <a:r>
              <a:rPr lang="en-US" dirty="0" smtClean="0"/>
              <a:t>This is not necessarily expected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Half-lives and gene function – Stable-Stable</a:t>
            </a:r>
            <a:endParaRPr lang="he-IL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2904044"/>
            <a:ext cx="5086350" cy="22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774" y="1698624"/>
            <a:ext cx="5915025" cy="47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turnover - Pulse Labeling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Stable </a:t>
            </a:r>
            <a:r>
              <a:rPr lang="en-US" dirty="0"/>
              <a:t>isotope labelling by amino acids in cell culture (SILAC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Non-labelled cells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heavy SILAC growth medium</a:t>
            </a:r>
          </a:p>
          <a:p>
            <a:pPr lvl="1" algn="l" rtl="0"/>
            <a:r>
              <a:rPr lang="en-US" dirty="0" smtClean="0"/>
              <a:t>Newly </a:t>
            </a:r>
            <a:r>
              <a:rPr lang="en-US" dirty="0"/>
              <a:t>synthesized proteins incorporate the heavy label while pre-existing proteins remain in the light </a:t>
            </a:r>
            <a:r>
              <a:rPr lang="en-US" dirty="0" smtClean="0"/>
              <a:t>form</a:t>
            </a:r>
          </a:p>
          <a:p>
            <a:pPr lvl="1" algn="l" rtl="0"/>
            <a:r>
              <a:rPr lang="en-US" dirty="0" smtClean="0"/>
              <a:t>This </a:t>
            </a:r>
            <a:r>
              <a:rPr lang="en-US" dirty="0"/>
              <a:t>strategy can be used to measure protein </a:t>
            </a:r>
            <a:r>
              <a:rPr lang="en-US" dirty="0" smtClean="0"/>
              <a:t>turnover or </a:t>
            </a:r>
            <a:r>
              <a:rPr lang="en-US" dirty="0"/>
              <a:t>relative changes in protein </a:t>
            </a:r>
            <a:r>
              <a:rPr lang="en-US" dirty="0" smtClean="0"/>
              <a:t>translation</a:t>
            </a:r>
          </a:p>
          <a:p>
            <a:pPr algn="l" rtl="0"/>
            <a:r>
              <a:rPr lang="en-US" dirty="0" smtClean="0"/>
              <a:t>For mRNAs</a:t>
            </a:r>
          </a:p>
          <a:p>
            <a:pPr lvl="1" algn="l" rtl="0"/>
            <a:r>
              <a:rPr lang="en-US" dirty="0" smtClean="0"/>
              <a:t>Essentially the same with a nucleoside analogue (4sU)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/>
          <a:srcRect t="4040" r="57876" b="13184"/>
          <a:stretch/>
        </p:blipFill>
        <p:spPr>
          <a:xfrm>
            <a:off x="6434322" y="1762583"/>
            <a:ext cx="4995678" cy="45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Half-lives and gene function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Unstable-Unstable</a:t>
            </a:r>
            <a:r>
              <a:rPr lang="en-US" dirty="0" smtClean="0"/>
              <a:t> – Enriched in TFs\signaling genes, working as timers that controls the persistence of genetic information.</a:t>
            </a:r>
          </a:p>
          <a:p>
            <a:pPr algn="l" rtl="0"/>
            <a:r>
              <a:rPr lang="en-US" b="1" dirty="0" smtClean="0"/>
              <a:t>Stable(p)-Unstable(m) </a:t>
            </a:r>
            <a:r>
              <a:rPr lang="en-US" dirty="0" smtClean="0"/>
              <a:t>– Enriched in RNA-binding proteins. Many RNA-binding proteins bind their own message.</a:t>
            </a:r>
          </a:p>
          <a:p>
            <a:pPr lvl="1" algn="l" rtl="0"/>
            <a:r>
              <a:rPr lang="en-US" dirty="0" smtClean="0">
                <a:sym typeface="Wingdings" pitchFamily="2" charset="2"/>
              </a:rPr>
              <a:t>Evidence for </a:t>
            </a:r>
            <a:r>
              <a:rPr lang="en-US" dirty="0" smtClean="0"/>
              <a:t>post-transcriptional negative feedback loop for RNA-binding proteins.</a:t>
            </a:r>
          </a:p>
          <a:p>
            <a:pPr lvl="1" algn="l" rtl="0"/>
            <a:r>
              <a:rPr lang="en-US" dirty="0" smtClean="0"/>
              <a:t>The unstable mRNAs were enriched for binding motifs of RNA-binding proteins</a:t>
            </a:r>
          </a:p>
          <a:p>
            <a:pPr algn="l" rtl="0"/>
            <a:r>
              <a:rPr lang="en-US" b="1" dirty="0" smtClean="0"/>
              <a:t>Unstable(p)-Stable(m) </a:t>
            </a:r>
            <a:r>
              <a:rPr lang="en-US" dirty="0" smtClean="0"/>
              <a:t>– 1. Extracellular proteins – have a short duration in cell. 2. </a:t>
            </a:r>
            <a:r>
              <a:rPr lang="en-US" dirty="0" err="1" smtClean="0"/>
              <a:t>Ferritin</a:t>
            </a:r>
            <a:r>
              <a:rPr lang="en-US" dirty="0" smtClean="0"/>
              <a:t> - completely </a:t>
            </a:r>
            <a:r>
              <a:rPr lang="en-US" dirty="0" err="1" smtClean="0"/>
              <a:t>translationally</a:t>
            </a:r>
            <a:r>
              <a:rPr lang="en-US" dirty="0" smtClean="0"/>
              <a:t> regulated (as potentially others in this group)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Corrigendum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“As described in the original Article, slope and offset for scaling were calculated by linear regression based on an in-solution digest with spiked-in proteins of known concentrations. We erroneously used </a:t>
            </a:r>
            <a:r>
              <a:rPr lang="en-US" b="1" dirty="0" smtClean="0"/>
              <a:t>the slope and the offset from an unrelated experiment to scale protein levels</a:t>
            </a:r>
            <a:r>
              <a:rPr lang="en-US" dirty="0" smtClean="0"/>
              <a:t>, resulting in a systematic underestimation of protein levels and derived translation rate constants. We apologize for this error and any confusion it may have caused.” (Nature,2013)</a:t>
            </a:r>
            <a:endParaRPr lang="he-IL" dirty="0"/>
          </a:p>
        </p:txBody>
      </p:sp>
      <p:pic>
        <p:nvPicPr>
          <p:cNvPr id="94210" name="Picture 2" descr="http://www.clixmarketing.com/blog/wp-content/uploads/2013/09/do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9563" y="4038600"/>
            <a:ext cx="276225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Translational control is more important than what previously thought, especially at the level of translation efficiency</a:t>
            </a:r>
          </a:p>
          <a:p>
            <a:pPr algn="l" rtl="0"/>
            <a:r>
              <a:rPr lang="en-US" dirty="0" smtClean="0"/>
              <a:t>From this article it is also not clear how much translation rate constants change under different conditions</a:t>
            </a:r>
          </a:p>
          <a:p>
            <a:pPr lvl="1" algn="l" rtl="0"/>
            <a:r>
              <a:rPr lang="en-US" dirty="0" smtClean="0"/>
              <a:t>The predictions in MCF7 cell line might suggest translation efficiency is ‘hard-coded’ in the genome </a:t>
            </a:r>
            <a:r>
              <a:rPr lang="en-US" b="1" dirty="0" smtClean="0"/>
              <a:t>(Recent studies do not support this conclusion!)</a:t>
            </a:r>
            <a:endParaRPr lang="en-US" dirty="0" smtClean="0"/>
          </a:p>
          <a:p>
            <a:pPr algn="l" rtl="0"/>
            <a:r>
              <a:rPr lang="en-US" dirty="0" smtClean="0"/>
              <a:t>Compared to translational control, protein stability seems to have a minor role in cellular protein abundance in our system</a:t>
            </a:r>
          </a:p>
          <a:p>
            <a:pPr lvl="1" algn="l" rtl="0"/>
            <a:r>
              <a:rPr lang="en-US" dirty="0" smtClean="0"/>
              <a:t>The dominance of translational regulation makes sense given the high energy costs associated with protein synthesis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Genes with certain combinations of mRNA and protein half-lives share common functions, indicating that they evolved under similar constraints</a:t>
            </a:r>
          </a:p>
          <a:p>
            <a:pPr lvl="1" algn="l" rtl="0"/>
            <a:r>
              <a:rPr lang="en-US" dirty="0" smtClean="0"/>
              <a:t>Energy constraints</a:t>
            </a:r>
          </a:p>
          <a:p>
            <a:pPr lvl="1" algn="l" rtl="0"/>
            <a:r>
              <a:rPr lang="en-US" dirty="0" smtClean="0"/>
              <a:t>Need to respond to stimuli</a:t>
            </a:r>
            <a:r>
              <a:rPr lang="en-US" b="1" dirty="0" smtClean="0"/>
              <a:t> (And then the gene product should be unstable at the mRNA level, protein level or both)</a:t>
            </a:r>
          </a:p>
          <a:p>
            <a:pPr algn="l" rtl="0"/>
            <a:r>
              <a:rPr lang="en-US" dirty="0" smtClean="0"/>
              <a:t>The data provide a rich resource for the scientific community</a:t>
            </a:r>
            <a:endParaRPr lang="he-I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Ideas for using </a:t>
            </a:r>
            <a:r>
              <a:rPr lang="en-US" dirty="0" smtClean="0"/>
              <a:t>the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Not many know how to </a:t>
            </a:r>
            <a:r>
              <a:rPr lang="en-US" dirty="0" smtClean="0"/>
              <a:t>use the results</a:t>
            </a:r>
          </a:p>
          <a:p>
            <a:pPr lvl="1" algn="l" rtl="0"/>
            <a:r>
              <a:rPr lang="en-US" dirty="0" smtClean="0"/>
              <a:t>Although 737 articles are citing them</a:t>
            </a:r>
            <a:endParaRPr lang="en-US" dirty="0" smtClean="0"/>
          </a:p>
          <a:p>
            <a:pPr algn="l" rtl="0"/>
            <a:r>
              <a:rPr lang="en-US" dirty="0" smtClean="0"/>
              <a:t>Enrichment Analysis</a:t>
            </a:r>
          </a:p>
          <a:p>
            <a:pPr lvl="1" algn="l" rtl="0"/>
            <a:r>
              <a:rPr lang="en-US" dirty="0" smtClean="0"/>
              <a:t>Proteins with similar degradation and \ or translation rates may share similar functions (evolved under same constraints)</a:t>
            </a:r>
            <a:endParaRPr lang="en-US" dirty="0" smtClean="0"/>
          </a:p>
          <a:p>
            <a:pPr algn="l" rtl="0"/>
            <a:r>
              <a:rPr lang="en-US" dirty="0" smtClean="0"/>
              <a:t>Prediction</a:t>
            </a:r>
          </a:p>
          <a:p>
            <a:pPr lvl="1" algn="l" rtl="0"/>
            <a:r>
              <a:rPr lang="en-US" dirty="0" smtClean="0"/>
              <a:t>Predicting protein levels from mRNA</a:t>
            </a:r>
          </a:p>
          <a:p>
            <a:pPr lvl="2" algn="l" rtl="0"/>
            <a:r>
              <a:rPr lang="en-US" dirty="0" smtClean="0"/>
              <a:t>Can be used in both tissue cultures and steady-state environments</a:t>
            </a:r>
          </a:p>
          <a:p>
            <a:pPr lvl="2" algn="l" rtl="0"/>
            <a:r>
              <a:rPr lang="en-US" dirty="0" smtClean="0"/>
              <a:t>But can we do if we cannot have a tissue culture and the environment is not in a steady state?</a:t>
            </a:r>
            <a:endParaRPr lang="en-US" dirty="0" smtClean="0"/>
          </a:p>
        </p:txBody>
      </p:sp>
      <p:pic>
        <p:nvPicPr>
          <p:cNvPr id="82946" name="Picture 2" descr="Spiked Math Comic - mmm donu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36" y="5749820"/>
            <a:ext cx="2713475" cy="9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Ideas for using </a:t>
            </a:r>
            <a:r>
              <a:rPr lang="en-US" dirty="0" smtClean="0"/>
              <a:t>the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Comparison </a:t>
            </a:r>
            <a:r>
              <a:rPr lang="en-US" dirty="0" smtClean="0"/>
              <a:t>of this exact type of results to see source of </a:t>
            </a:r>
            <a:r>
              <a:rPr lang="en-US" dirty="0" smtClean="0"/>
              <a:t>regulation</a:t>
            </a:r>
          </a:p>
          <a:p>
            <a:pPr lvl="1" algn="l" rtl="0"/>
            <a:r>
              <a:rPr lang="en-US" dirty="0" smtClean="0"/>
              <a:t>If we had the same exact data type for a different tissue then we can distinguish between transcriptional regulation and post-transcriptional regulation</a:t>
            </a:r>
            <a:endParaRPr lang="en-US" dirty="0" smtClean="0"/>
          </a:p>
          <a:p>
            <a:pPr algn="l" rtl="0"/>
            <a:r>
              <a:rPr lang="en-US" dirty="0" smtClean="0"/>
              <a:t>Correlation to other properties </a:t>
            </a:r>
            <a:r>
              <a:rPr lang="en-US" dirty="0" smtClean="0"/>
              <a:t>may </a:t>
            </a:r>
            <a:r>
              <a:rPr lang="en-US" dirty="0" smtClean="0"/>
              <a:t>be used to refine </a:t>
            </a:r>
            <a:r>
              <a:rPr lang="en-US" dirty="0" smtClean="0"/>
              <a:t>model</a:t>
            </a:r>
          </a:p>
          <a:p>
            <a:pPr lvl="1" algn="l" rtl="0"/>
            <a:r>
              <a:rPr lang="en-US" dirty="0" smtClean="0"/>
              <a:t>For example, we can check if genes that belong to unstable(m)-stable(p) (and thus more likely to be regulated at the transcription level) exhibit a better correlation to their matching protein levels, than genes that belong to stable(m)-unstable(p) </a:t>
            </a:r>
            <a:r>
              <a:rPr lang="en-US" dirty="0"/>
              <a:t>(and thus more likely to be regulated at the </a:t>
            </a:r>
            <a:r>
              <a:rPr lang="en-US" dirty="0" smtClean="0"/>
              <a:t>post-transcriptional level</a:t>
            </a:r>
            <a:r>
              <a:rPr lang="en-US" dirty="0"/>
              <a:t>)</a:t>
            </a:r>
            <a:endParaRPr lang="he-IL" dirty="0"/>
          </a:p>
        </p:txBody>
      </p:sp>
      <p:pic>
        <p:nvPicPr>
          <p:cNvPr id="5" name="Picture 2" descr="Spiked Math Comic - mmm donu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36" y="5749820"/>
            <a:ext cx="2713475" cy="9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Ideas for using </a:t>
            </a:r>
            <a:r>
              <a:rPr lang="en-US" dirty="0" smtClean="0"/>
              <a:t>the </a:t>
            </a:r>
            <a:r>
              <a:rPr lang="en-US" dirty="0" smtClean="0"/>
              <a:t>Results – Enrichment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Results from </a:t>
            </a:r>
            <a:r>
              <a:rPr lang="en-US" dirty="0" err="1" smtClean="0"/>
              <a:t>Kristenen</a:t>
            </a:r>
            <a:r>
              <a:rPr lang="en-US" dirty="0" smtClean="0"/>
              <a:t> et al. (2013)</a:t>
            </a:r>
          </a:p>
          <a:p>
            <a:pPr lvl="1" algn="l" rtl="0"/>
            <a:r>
              <a:rPr lang="en-US" dirty="0" smtClean="0"/>
              <a:t>The scenario is different – differentiating cells</a:t>
            </a:r>
          </a:p>
          <a:p>
            <a:pPr lvl="1" algn="l" rtl="0"/>
            <a:r>
              <a:rPr lang="en-US" dirty="0" smtClean="0"/>
              <a:t>They measure their ow</a:t>
            </a:r>
            <a:r>
              <a:rPr lang="en-US" dirty="0" smtClean="0"/>
              <a:t>n rates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71" y="3820014"/>
            <a:ext cx="1914525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671" y="5648234"/>
            <a:ext cx="191452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/>
              <a:t>Synthesis and degradation rates are consistent among members of protein complexes.</a:t>
            </a:r>
            <a:endParaRPr lang="he-IL" sz="1200" dirty="0"/>
          </a:p>
        </p:txBody>
      </p:sp>
      <p:pic>
        <p:nvPicPr>
          <p:cNvPr id="83970" name="Picture 2" descr="An external file that holds a picture, illustration, etc.&#10;Object name is msb201347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62" y="3545543"/>
            <a:ext cx="2489627" cy="2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91360" y="6032570"/>
            <a:ext cx="27049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 smtClean="0"/>
              <a:t>Degradation </a:t>
            </a:r>
            <a:r>
              <a:rPr lang="en-US" sz="1200" dirty="0"/>
              <a:t>rates for functional classes of proteins are largely similar (</a:t>
            </a:r>
            <a:r>
              <a:rPr lang="en-US" sz="1200" i="1" dirty="0"/>
              <a:t>P</a:t>
            </a:r>
            <a:r>
              <a:rPr lang="en-US" sz="1200" dirty="0"/>
              <a:t>&lt;0.05) </a:t>
            </a:r>
            <a:r>
              <a:rPr lang="en-US" sz="1200" dirty="0" smtClean="0"/>
              <a:t>between two tissue types</a:t>
            </a:r>
            <a:endParaRPr lang="he-IL" sz="12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24" y="1959730"/>
            <a:ext cx="2515917" cy="33256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48570" y="5534514"/>
            <a:ext cx="270499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 smtClean="0"/>
              <a:t>Similar process were enriched in those proteins with significantly changed synthesis rates and protein expression (but not </a:t>
            </a:r>
            <a:r>
              <a:rPr lang="en-US" sz="1200" dirty="0" err="1" smtClean="0"/>
              <a:t>degredation</a:t>
            </a:r>
            <a:r>
              <a:rPr lang="en-US" sz="1200" dirty="0" smtClean="0"/>
              <a:t> rates)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5164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Ideas for using </a:t>
            </a:r>
            <a:r>
              <a:rPr lang="en-US" dirty="0" smtClean="0"/>
              <a:t>the </a:t>
            </a:r>
            <a:r>
              <a:rPr lang="en-US" dirty="0" smtClean="0"/>
              <a:t>Results – Prediction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mRNAs levels usually serve us as proxies to protein levels</a:t>
            </a:r>
          </a:p>
          <a:p>
            <a:pPr lvl="1" algn="l" rtl="0"/>
            <a:r>
              <a:rPr lang="en-US" dirty="0" smtClean="0"/>
              <a:t>We actually want to perform enrichment analysis on protein levels</a:t>
            </a:r>
          </a:p>
          <a:p>
            <a:pPr algn="l" rtl="0"/>
            <a:r>
              <a:rPr lang="en-US" dirty="0" smtClean="0"/>
              <a:t>I tried to apply a simple prediction on my data assuming steady-state</a:t>
            </a:r>
          </a:p>
          <a:p>
            <a:pPr lvl="1" algn="l" rtl="0"/>
            <a:r>
              <a:rPr lang="en-US" dirty="0" smtClean="0"/>
              <a:t>Correlation of predicted protein levels to observed protein levels increased from 0.49 </a:t>
            </a:r>
            <a:r>
              <a:rPr lang="en-US" dirty="0" smtClean="0">
                <a:sym typeface="Wingdings" panose="05000000000000000000" pitchFamily="2" charset="2"/>
              </a:rPr>
              <a:t> 0.65 in one tissue and 0.51  0.58 in the other tissue, when using rates vs. using only mRNA</a:t>
            </a:r>
          </a:p>
          <a:p>
            <a:pPr lvl="1" algn="l" rtl="0"/>
            <a:r>
              <a:rPr lang="en-US" dirty="0" smtClean="0"/>
              <a:t>Interestingly for one of the tissues I got that using the fibroblasts protein levels (in steady-state) is better correlated with the observed protein levels, than the prediction that used the observed mRNA levels and the rates (0.58 </a:t>
            </a:r>
            <a:r>
              <a:rPr lang="en-US" dirty="0" smtClean="0">
                <a:sym typeface="Wingdings" panose="05000000000000000000" pitchFamily="2" charset="2"/>
              </a:rPr>
              <a:t> 0.64)</a:t>
            </a:r>
            <a:endParaRPr lang="en-US" dirty="0" smtClean="0"/>
          </a:p>
          <a:p>
            <a:pPr lvl="2" algn="l" rtl="0"/>
            <a:r>
              <a:rPr lang="en-US" dirty="0" smtClean="0"/>
              <a:t>Maybe protein profiles are more correlated between cell types than synthesis rates</a:t>
            </a:r>
            <a:endParaRPr lang="en-US" dirty="0" smtClean="0"/>
          </a:p>
          <a:p>
            <a:pPr lvl="1"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1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29160" y="404664"/>
            <a:ext cx="7498080" cy="4800600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sz="3600" dirty="0" err="1"/>
              <a:t>Kobi</a:t>
            </a:r>
            <a:r>
              <a:rPr lang="en-US" sz="3600" dirty="0"/>
              <a:t> Perl</a:t>
            </a:r>
          </a:p>
          <a:p>
            <a:pPr marL="82296" indent="0" algn="l" rtl="0">
              <a:buNone/>
            </a:pPr>
            <a:r>
              <a:rPr lang="en-US" sz="3600" dirty="0">
                <a:hlinkClick r:id="rId3"/>
              </a:rPr>
              <a:t>kobipe3@gmail.com</a:t>
            </a:r>
            <a:endParaRPr lang="en-US" sz="3600" dirty="0"/>
          </a:p>
          <a:p>
            <a:pPr marL="82296" indent="0" algn="l" rtl="0">
              <a:buNone/>
            </a:pPr>
            <a:r>
              <a:rPr lang="en-US" dirty="0"/>
              <a:t>Department </a:t>
            </a:r>
            <a:r>
              <a:rPr lang="en-US" dirty="0"/>
              <a:t>of </a:t>
            </a:r>
            <a:r>
              <a:rPr lang="en-US" dirty="0"/>
              <a:t>Human Molecular Genetics </a:t>
            </a:r>
            <a:r>
              <a:rPr lang="en-US" dirty="0"/>
              <a:t>and </a:t>
            </a:r>
            <a:r>
              <a:rPr lang="en-US" dirty="0"/>
              <a:t>Biochemistry</a:t>
            </a:r>
          </a:p>
          <a:p>
            <a:pPr marL="82296" indent="0" algn="l" rtl="0">
              <a:buNone/>
            </a:pPr>
            <a:r>
              <a:rPr lang="en-US" sz="3600" dirty="0"/>
              <a:t>Tel-Aviv University</a:t>
            </a:r>
          </a:p>
          <a:p>
            <a:pPr marL="82296" indent="0" algn="l" rtl="0">
              <a:buNone/>
            </a:pPr>
            <a:endParaRPr lang="he-IL" dirty="0"/>
          </a:p>
        </p:txBody>
      </p:sp>
      <p:pic>
        <p:nvPicPr>
          <p:cNvPr id="86020" name="Picture 4" descr="http://www.redrubycopywriting.com/wp-content/uploads/2013/10/question-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8" y="2656233"/>
            <a:ext cx="2451436" cy="40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4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turnover – Mass Spec</a:t>
            </a:r>
            <a:endParaRPr lang="he-IL" dirty="0"/>
          </a:p>
        </p:txBody>
      </p:sp>
      <p:pic>
        <p:nvPicPr>
          <p:cNvPr id="7" name="Picture 2" descr="https://upload.wikimedia.org/wikipedia/commons/1/1f/Mass_spectrometry_protoc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137" y="2242380"/>
            <a:ext cx="3693113" cy="3540596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commons/thumb/1/18/Database.svg/200px-Databas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6460" y="3059117"/>
            <a:ext cx="1535539" cy="2172788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9669737" y="3581975"/>
            <a:ext cx="986723" cy="75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Typical SILAC labeling uses lysine and arginine, which in </a:t>
            </a:r>
            <a:r>
              <a:rPr lang="en-US" dirty="0" smtClean="0"/>
              <a:t>combination </a:t>
            </a:r>
            <a:r>
              <a:rPr lang="en-US" dirty="0"/>
              <a:t>with trypsin digestion results in labeling of every peptide in the </a:t>
            </a:r>
            <a:r>
              <a:rPr lang="en-US" dirty="0" smtClean="0"/>
              <a:t>mixture</a:t>
            </a:r>
          </a:p>
          <a:p>
            <a:pPr algn="l" rtl="0"/>
            <a:r>
              <a:rPr lang="en-US" dirty="0"/>
              <a:t>SILAC experiments involve differential labeling of two to three cell types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heavy amino acids create a distinct and known mass difference between the samples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89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One Out Cross Validation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LOOCV sum of squares (CVSQ) for the linear regression slope):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𝐶𝑉𝑆𝑄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slope of the regression curve using the original number of time points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 the </a:t>
                </a:r>
                <a:r>
                  <a:rPr lang="en-US" dirty="0"/>
                  <a:t>slope of the regression curve after removing the </a:t>
                </a:r>
                <a:r>
                  <a:rPr lang="en-US" dirty="0" smtClean="0"/>
                  <a:t>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The number of time points is n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algn="l" rtl="0"/>
                <a:r>
                  <a:rPr lang="en-US" dirty="0"/>
                  <a:t>The relative cross validation sum of squares (CVSQ/β)) reveals that 93% of the slopes vary on </a:t>
                </a:r>
                <a:r>
                  <a:rPr lang="en-US" dirty="0" smtClean="0"/>
                  <a:t>average </a:t>
                </a:r>
                <a:r>
                  <a:rPr lang="en-US" dirty="0"/>
                  <a:t>less or equal to 1% if one data point is </a:t>
                </a:r>
                <a:r>
                  <a:rPr lang="en-US" dirty="0" smtClean="0"/>
                  <a:t>removed</a:t>
                </a:r>
              </a:p>
              <a:p>
                <a:pPr algn="l" rtl="0"/>
                <a:r>
                  <a:rPr lang="en-US" dirty="0" smtClean="0"/>
                  <a:t>This </a:t>
                </a:r>
                <a:r>
                  <a:rPr lang="en-US" dirty="0"/>
                  <a:t>is 95% of the </a:t>
                </a:r>
                <a:r>
                  <a:rPr lang="en-US" dirty="0" smtClean="0"/>
                  <a:t>linear </a:t>
                </a:r>
                <a:r>
                  <a:rPr lang="en-US" dirty="0"/>
                  <a:t>regression fits that satisfy the </a:t>
                </a:r>
                <a:r>
                  <a:rPr lang="en-US" dirty="0" smtClean="0"/>
                  <a:t>condition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לחצן פעולה: בית 3">
            <a:hlinkClick r:id="" action="ppaction://hlinkshowjump?jump=lastslideviewed" highlightClick="1"/>
          </p:cNvPr>
          <p:cNvSpPr/>
          <p:nvPr/>
        </p:nvSpPr>
        <p:spPr>
          <a:xfrm>
            <a:off x="10848975" y="5419725"/>
            <a:ext cx="1057275" cy="990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25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Experiment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Cell Population</a:t>
            </a:r>
            <a:r>
              <a:rPr lang="en-US" dirty="0" smtClean="0"/>
              <a:t>: </a:t>
            </a:r>
            <a:r>
              <a:rPr lang="en-US" dirty="0"/>
              <a:t>NIH3T3 mouse fibroblasts </a:t>
            </a:r>
            <a:endParaRPr lang="en-US" dirty="0" smtClean="0"/>
          </a:p>
          <a:p>
            <a:pPr algn="l" rtl="0"/>
            <a:r>
              <a:rPr lang="en-US" b="1" dirty="0" smtClean="0"/>
              <a:t>Growth Phase</a:t>
            </a:r>
            <a:r>
              <a:rPr lang="en-US" dirty="0" smtClean="0"/>
              <a:t>: Exponential growth</a:t>
            </a:r>
          </a:p>
          <a:p>
            <a:pPr algn="l" rtl="0"/>
            <a:r>
              <a:rPr lang="en-US" b="1" dirty="0" smtClean="0"/>
              <a:t>Method: </a:t>
            </a:r>
            <a:r>
              <a:rPr lang="en-US" u="sng" dirty="0" smtClean="0"/>
              <a:t>Parallel</a:t>
            </a:r>
            <a:r>
              <a:rPr lang="en-US" dirty="0" smtClean="0"/>
              <a:t> </a:t>
            </a:r>
            <a:r>
              <a:rPr lang="en-US" dirty="0"/>
              <a:t>metabolic pulse labelling with amino acids and 4sU to measure simultaneously protein and mRNA </a:t>
            </a:r>
            <a:r>
              <a:rPr lang="en-US" dirty="0" smtClean="0"/>
              <a:t>turnover</a:t>
            </a:r>
          </a:p>
          <a:p>
            <a:pPr lvl="1" algn="l" rtl="0"/>
            <a:r>
              <a:rPr lang="en-US" dirty="0"/>
              <a:t>Protein samples were collected at three time </a:t>
            </a:r>
            <a:r>
              <a:rPr lang="en-US" dirty="0" smtClean="0"/>
              <a:t>points (1.5h, 4.5h, 13.5h)</a:t>
            </a:r>
          </a:p>
          <a:p>
            <a:pPr lvl="1" algn="l" rtl="0"/>
            <a:r>
              <a:rPr lang="en-US" dirty="0" smtClean="0"/>
              <a:t>mRNA was separated after 2h of pulse labeling, fractionated into newly synthesized and pre-existing, sequenced and quantified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/>
          <a:srcRect l="44400"/>
          <a:stretch/>
        </p:blipFill>
        <p:spPr>
          <a:xfrm>
            <a:off x="6004476" y="1549680"/>
            <a:ext cx="5613577" cy="47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Proteins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 algn="l" rtl="0"/>
            <a:r>
              <a:rPr lang="en-US" dirty="0"/>
              <a:t>84,676 peptides </a:t>
            </a:r>
            <a:r>
              <a:rPr lang="en-US" dirty="0">
                <a:sym typeface="Wingdings" panose="05000000000000000000" pitchFamily="2" charset="2"/>
              </a:rPr>
              <a:t> 6,445 proteins  5,279 quantified </a:t>
            </a:r>
            <a:r>
              <a:rPr lang="en-US" dirty="0" smtClean="0">
                <a:sym typeface="Wingdings" panose="05000000000000000000" pitchFamily="2" charset="2"/>
              </a:rPr>
              <a:t>by at least three H/L peptide ratios</a:t>
            </a:r>
          </a:p>
          <a:p>
            <a:pPr marL="342900" lvl="1" indent="-342900" algn="l" rtl="0"/>
            <a:r>
              <a:rPr lang="en-US" dirty="0" smtClean="0">
                <a:sym typeface="Wingdings" panose="05000000000000000000" pitchFamily="2" charset="2"/>
              </a:rPr>
              <a:t>For constant incorporation rates the logarithm of H/L ratios should increase linearly with time (next slide)</a:t>
            </a:r>
          </a:p>
          <a:p>
            <a:pPr marL="342900" lvl="1" indent="-342900" algn="l" rtl="0"/>
            <a:r>
              <a:rPr lang="en-US" dirty="0" smtClean="0"/>
              <a:t>93% of </a:t>
            </a:r>
            <a:r>
              <a:rPr lang="en-US" dirty="0"/>
              <a:t>proteins showed excellent linear correlation indicated by a variability of the linear regression slope smaller than </a:t>
            </a:r>
            <a:r>
              <a:rPr lang="en-US" dirty="0" smtClean="0"/>
              <a:t>1% </a:t>
            </a:r>
            <a:r>
              <a:rPr lang="en-US" dirty="0"/>
              <a:t>(assessed by </a:t>
            </a:r>
            <a:r>
              <a:rPr lang="en-US" dirty="0">
                <a:hlinkClick r:id="rId3" action="ppaction://hlinksldjump"/>
              </a:rPr>
              <a:t>LOOCV</a:t>
            </a:r>
            <a:r>
              <a:rPr lang="en-US" dirty="0" smtClean="0"/>
              <a:t>)</a:t>
            </a:r>
          </a:p>
          <a:p>
            <a:pPr marL="342900" lvl="1" indent="-342900" algn="l" rtl="0"/>
            <a:r>
              <a:rPr lang="en-US" dirty="0" smtClean="0">
                <a:sym typeface="Wingdings" panose="05000000000000000000" pitchFamily="2" charset="2"/>
              </a:rPr>
              <a:t>In total,</a:t>
            </a:r>
            <a:r>
              <a:rPr lang="en-US" dirty="0" smtClean="0"/>
              <a:t> confident </a:t>
            </a:r>
            <a:r>
              <a:rPr lang="en-US" dirty="0"/>
              <a:t>set of 5,028 protein half-lives calculated from the slope of the regression line</a:t>
            </a:r>
            <a:endParaRPr lang="en-US" dirty="0">
              <a:sym typeface="Wingdings" panose="05000000000000000000" pitchFamily="2" charset="2"/>
            </a:endParaRPr>
          </a:p>
          <a:p>
            <a:pPr algn="l" rtl="0"/>
            <a:endParaRPr lang="en-US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 cstate="print"/>
          <a:srcRect l="44400"/>
          <a:stretch/>
        </p:blipFill>
        <p:spPr>
          <a:xfrm>
            <a:off x="6004476" y="1549680"/>
            <a:ext cx="5613577" cy="47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Proteins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l" rtl="0"/>
                <a:r>
                  <a:rPr lang="en-US" dirty="0" smtClean="0"/>
                  <a:t>Protein is decaying in a first order reaction: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𝑑𝑝</m:t>
                                </m:r>
                              </m:sub>
                            </m:sSub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mr>
                        <m:mr>
                          <m:e>
                            <m:nary>
                              <m:naryPr>
                                <m:limLoc m:val="undOvr"/>
                                <m:grow m:val="on"/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grow m:val="on"/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𝑑𝑝</m:t>
                                    </m:r>
                                  </m:sub>
                                </m:s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he-IL">
                                <a:latin typeface="Cambria Math" panose="02040503050406030204" pitchFamily="18" charset="0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he-IL">
                                <a:latin typeface="Cambria Math" panose="02040503050406030204" pitchFamily="18" charset="0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𝑑𝑝</m:t>
                                </m:r>
                              </m:sub>
                            </m:sSub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𝑑𝑝</m:t>
                                    </m:r>
                                  </m:sub>
                                </m:s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Mark the ratio r: </a:t>
                </a:r>
                <a:endParaRPr lang="he-IL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e-IL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dirty="0"/>
              </a:p>
              <a:p>
                <a:pPr algn="l" rtl="0"/>
                <a:r>
                  <a:rPr lang="en-US" dirty="0" smtClean="0"/>
                  <a:t>Total concentration is assumed to double during the duration of one cell-cycle: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e-IL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e-IL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e-IL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d>
                      <m:d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e-IL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e-IL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e-IL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e-IL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e-IL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he-I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e-IL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 cstate="print"/>
                <a:stretch>
                  <a:fillRect t="-872"/>
                </a:stretch>
              </a:blipFill>
            </p:spPr>
            <p:txBody>
              <a:bodyPr/>
              <a:lstStyle/>
              <a:p>
                <a:r>
                  <a:rPr lang="he-IL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ציין מיקום תוכן 1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l" rtl="0"/>
                <a:r>
                  <a:rPr lang="en-US" dirty="0" smtClean="0"/>
                  <a:t>Substituting into the ratio: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𝑐𝑐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𝑐𝑐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𝑑𝑝</m:t>
                                        </m:r>
                                      </m:sub>
                                    </m:s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𝑑𝑝</m:t>
                                    </m:r>
                                  </m:sub>
                                </m:s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𝑐𝑐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𝑑𝑝</m:t>
                                </m:r>
                              </m:sub>
                            </m:sSub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𝑐𝑐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e-I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e-I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𝑑𝑝</m:t>
                                </m:r>
                              </m:sub>
                            </m:sSub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he-IL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𝑐𝑐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he-IL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e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e-IL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e-IL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he-I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he-IL" dirty="0" smtClean="0"/>
              </a:p>
              <a:p>
                <a:pPr algn="l" rtl="0"/>
                <a:r>
                  <a:rPr lang="en-US" dirty="0" smtClean="0"/>
                  <a:t>Writing it as a linear model with zero intercept: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e-IL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he-IL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e-IL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he-IL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e-IL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he-IL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e-IL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he-IL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𝑑𝑝</m:t>
                          </m:r>
                        </m:sub>
                      </m:sSub>
                      <m:r>
                        <a:rPr lang="he-IL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e-IL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he-IL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𝑐𝑐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dirty="0"/>
              </a:p>
              <a:p>
                <a:pPr algn="l" rtl="0"/>
                <a:r>
                  <a:rPr lang="en-US" dirty="0" smtClean="0"/>
                  <a:t>The maximum likelihood estimator is: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he-IL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e-I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e-I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e-IL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e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e-I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he-IL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he-IL" dirty="0"/>
              </a:p>
              <a:p>
                <a:pPr algn="l" rtl="0"/>
                <a:r>
                  <a:rPr lang="en-US" dirty="0" smtClean="0"/>
                  <a:t>Ergo,</a:t>
                </a:r>
                <a:endParaRPr lang="he-IL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𝑑𝑝</m:t>
                          </m:r>
                        </m:sub>
                      </m:sSub>
                      <m:r>
                        <a:rPr lang="he-IL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e-I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e-IL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he-I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e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he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e-I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he-I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he-IL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e-IL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he-I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e-I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e-IL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e-IL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e-I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he-IL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he-IL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e-IL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he-IL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e-IL" i="1">
                                  <a:latin typeface="Cambria Math" panose="02040503050406030204" pitchFamily="18" charset="0"/>
                                </a:rPr>
                                <m:t>𝑐𝑐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3" name="מציין מיקום תוכן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5" cstate="print"/>
                <a:stretch>
                  <a:fillRect t="-871"/>
                </a:stretch>
              </a:blipFill>
            </p:spPr>
            <p:txBody>
              <a:bodyPr/>
              <a:lstStyle/>
              <a:p>
                <a:r>
                  <a:rPr lang="he-IL" dirty="0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13764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אובייקט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77615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אובייקט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66008"/>
              </p:ext>
            </p:extLst>
          </p:nvPr>
        </p:nvGraphicFramePr>
        <p:xfrm>
          <a:off x="6546850" y="33639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639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אובייקט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00277"/>
              </p:ext>
            </p:extLst>
          </p:nvPr>
        </p:nvGraphicFramePr>
        <p:xfrm>
          <a:off x="12468225" y="3451225"/>
          <a:ext cx="212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10" imgW="2120760" imgH="431640" progId="Equation.DSMT4">
                  <p:embed/>
                </p:oleObj>
              </mc:Choice>
              <mc:Fallback>
                <p:oleObj name="Equation" r:id="rId10" imgW="2120760" imgH="43164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8225" y="3451225"/>
                        <a:ext cx="2120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אובייקט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5465"/>
              </p:ext>
            </p:extLst>
          </p:nvPr>
        </p:nvGraphicFramePr>
        <p:xfrm>
          <a:off x="12522200" y="4410075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2" imgW="1879560" imgH="838080" progId="Equation.DSMT4">
                  <p:embed/>
                </p:oleObj>
              </mc:Choice>
              <mc:Fallback>
                <p:oleObj name="Equation" r:id="rId12" imgW="1879560" imgH="83808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2200" y="4410075"/>
                        <a:ext cx="187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8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Measuring turnover - Proteins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Protein half-life is equal 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approach infinity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 0) then the ratio is close to the minimal value expected due to cell division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 algn="l" rtl="0"/>
                <a:r>
                  <a:rPr lang="en-US" dirty="0" smtClean="0"/>
                  <a:t>Long </a:t>
                </a:r>
                <a:r>
                  <a:rPr lang="en-US" dirty="0"/>
                  <a:t>half-lives (&gt;200 h) </a:t>
                </a:r>
                <a:r>
                  <a:rPr lang="en-US" dirty="0" smtClean="0"/>
                  <a:t>are </a:t>
                </a:r>
                <a:r>
                  <a:rPr lang="en-US" dirty="0"/>
                  <a:t>sensitive to variations in cell cycle </a:t>
                </a:r>
                <a:r>
                  <a:rPr lang="en-US" dirty="0" smtClean="0"/>
                  <a:t>times!</a:t>
                </a:r>
              </a:p>
              <a:p>
                <a:pPr algn="l" rtl="0"/>
                <a:r>
                  <a:rPr lang="en-US" dirty="0"/>
                  <a:t>For very unstable proteins </a:t>
                </a:r>
                <a:r>
                  <a:rPr lang="en-US" dirty="0" smtClean="0"/>
                  <a:t>the </a:t>
                </a:r>
                <a:r>
                  <a:rPr lang="en-US" dirty="0"/>
                  <a:t>ratio measurements saturate at the late time </a:t>
                </a:r>
                <a:r>
                  <a:rPr lang="en-US" dirty="0" smtClean="0"/>
                  <a:t>point</a:t>
                </a:r>
                <a:r>
                  <a:rPr lang="en-US" dirty="0"/>
                  <a:t>. </a:t>
                </a:r>
                <a:r>
                  <a:rPr lang="en-US" dirty="0" smtClean="0"/>
                  <a:t>Therefore, only the first time </a:t>
                </a:r>
                <a:r>
                  <a:rPr lang="en-US" dirty="0"/>
                  <a:t>point was used to calculate the </a:t>
                </a:r>
                <a:r>
                  <a:rPr lang="en-US" dirty="0" smtClean="0"/>
                  <a:t>half-life</a:t>
                </a:r>
              </a:p>
              <a:p>
                <a:pPr lvl="1" algn="l" rtl="0"/>
                <a:r>
                  <a:rPr lang="en-US" dirty="0" smtClean="0"/>
                  <a:t>Short </a:t>
                </a:r>
                <a:r>
                  <a:rPr lang="en-US" dirty="0"/>
                  <a:t>half-lives </a:t>
                </a:r>
                <a:r>
                  <a:rPr lang="en-US" dirty="0" smtClean="0"/>
                  <a:t>(&lt;</a:t>
                </a:r>
                <a:r>
                  <a:rPr lang="en-US" dirty="0"/>
                  <a:t>30 min) </a:t>
                </a:r>
                <a:r>
                  <a:rPr lang="en-US" dirty="0" smtClean="0"/>
                  <a:t>cannot </a:t>
                </a:r>
                <a:r>
                  <a:rPr lang="en-US" dirty="0"/>
                  <a:t>be accurately </a:t>
                </a:r>
                <a:r>
                  <a:rPr lang="en-US" dirty="0" smtClean="0"/>
                  <a:t>quantified</a:t>
                </a:r>
              </a:p>
              <a:p>
                <a:pPr lvl="1" algn="l" rtl="0"/>
                <a:endParaRPr lang="he-IL" dirty="0"/>
              </a:p>
            </p:txBody>
          </p:sp>
        </mc:Choice>
        <mc:Fallback xmlns="">
          <p:sp>
            <p:nvSpPr>
              <p:cNvPr id="5" name="מציין מיקום תוכן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 cstate="print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4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1309</TotalTime>
  <Words>3908</Words>
  <Application>Microsoft Office PowerPoint</Application>
  <PresentationFormat>מסך רחב</PresentationFormat>
  <Paragraphs>421</Paragraphs>
  <Slides>50</Slides>
  <Notes>47</Notes>
  <HiddenSlides>1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 Math</vt:lpstr>
      <vt:lpstr>Century Gothic</vt:lpstr>
      <vt:lpstr>Times New Roman</vt:lpstr>
      <vt:lpstr>Wingdings</vt:lpstr>
      <vt:lpstr>Wingdings 2</vt:lpstr>
      <vt:lpstr>Wingdings 3</vt:lpstr>
      <vt:lpstr>יונים</vt:lpstr>
      <vt:lpstr>Equation</vt:lpstr>
      <vt:lpstr>Global quantification of mammalian gene expression control</vt:lpstr>
      <vt:lpstr>The Plan</vt:lpstr>
      <vt:lpstr>Motivation</vt:lpstr>
      <vt:lpstr>Measuring turnover - Pulse Labeling</vt:lpstr>
      <vt:lpstr>Measuring turnover – Mass Spec</vt:lpstr>
      <vt:lpstr>Measuring turnover - Experiment</vt:lpstr>
      <vt:lpstr>Measuring turnover - Proteins</vt:lpstr>
      <vt:lpstr>Measuring turnover - Proteins</vt:lpstr>
      <vt:lpstr>Measuring turnover - Proteins</vt:lpstr>
      <vt:lpstr>Measuring turnover - Proteins</vt:lpstr>
      <vt:lpstr>Measuring turnover – Proteins</vt:lpstr>
      <vt:lpstr>Measuring turnover – Proteins</vt:lpstr>
      <vt:lpstr>Measuring turnover – Proteins</vt:lpstr>
      <vt:lpstr>Measuring turnover – Proteins</vt:lpstr>
      <vt:lpstr>Measuring turnover – Proteins</vt:lpstr>
      <vt:lpstr>Measuring turnover - mRNA</vt:lpstr>
      <vt:lpstr>Measuring turnover - mRNA</vt:lpstr>
      <vt:lpstr>Measuring turnover - mRNA</vt:lpstr>
      <vt:lpstr>Experiment – Absolute Levels</vt:lpstr>
      <vt:lpstr>Experiment – Absolute Levels</vt:lpstr>
      <vt:lpstr>Experiment – Absolute Levels</vt:lpstr>
      <vt:lpstr>Absolute Levels, Measuring turnover - Results</vt:lpstr>
      <vt:lpstr>Absolute Levels, Measuring turnover - Comments</vt:lpstr>
      <vt:lpstr>Absolute Levels, Measuring turnover - Reproducibility</vt:lpstr>
      <vt:lpstr>מצגת של PowerPoint</vt:lpstr>
      <vt:lpstr>Quantitative model of gene expression</vt:lpstr>
      <vt:lpstr>Quantitative model of gene expression</vt:lpstr>
      <vt:lpstr>Quantitative model of gene expression</vt:lpstr>
      <vt:lpstr>Quantitative model of gene expression</vt:lpstr>
      <vt:lpstr>Quantitative model of gene expression</vt:lpstr>
      <vt:lpstr>Quantitative model of gene expression - Results</vt:lpstr>
      <vt:lpstr>Control of gene expression</vt:lpstr>
      <vt:lpstr>Experiment - Control of gene expression</vt:lpstr>
      <vt:lpstr>Control of gene expression</vt:lpstr>
      <vt:lpstr>Control of gene expression</vt:lpstr>
      <vt:lpstr>Half-lives and gene function</vt:lpstr>
      <vt:lpstr>Half-lives and gene function</vt:lpstr>
      <vt:lpstr>Half-lives and gene function – Stable-Stable</vt:lpstr>
      <vt:lpstr>Half-lives and gene function – Stable-Stable</vt:lpstr>
      <vt:lpstr>Half-lives and gene function</vt:lpstr>
      <vt:lpstr>Corrigendum</vt:lpstr>
      <vt:lpstr>Discussion</vt:lpstr>
      <vt:lpstr>Discussion</vt:lpstr>
      <vt:lpstr>Ideas for using the Results</vt:lpstr>
      <vt:lpstr>Ideas for using the Results</vt:lpstr>
      <vt:lpstr>Ideas for using the Results – Enrichment Analysis</vt:lpstr>
      <vt:lpstr>Ideas for using the Results – Prediction</vt:lpstr>
      <vt:lpstr>מצגת של PowerPoint</vt:lpstr>
      <vt:lpstr>מצגת של PowerPoint</vt:lpstr>
      <vt:lpstr>Leave One Out Cross Validation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quantification of mammalian gene expression control</dc:title>
  <dc:creator>קובי פרל</dc:creator>
  <cp:lastModifiedBy>קובי פרל</cp:lastModifiedBy>
  <cp:revision>100</cp:revision>
  <dcterms:created xsi:type="dcterms:W3CDTF">2014-03-24T07:48:34Z</dcterms:created>
  <dcterms:modified xsi:type="dcterms:W3CDTF">2014-03-26T08:32:40Z</dcterms:modified>
</cp:coreProperties>
</file>